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72" r:id="rId7"/>
    <p:sldId id="271" r:id="rId8"/>
    <p:sldId id="262" r:id="rId9"/>
    <p:sldId id="267" r:id="rId10"/>
    <p:sldId id="263" r:id="rId11"/>
    <p:sldId id="264" r:id="rId12"/>
    <p:sldId id="266" r:id="rId13"/>
    <p:sldId id="268" r:id="rId14"/>
    <p:sldId id="273" r:id="rId1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314FBB-80C2-4280-8DC5-37CC1007C445}">
          <p14:sldIdLst>
            <p14:sldId id="256"/>
            <p14:sldId id="257"/>
            <p14:sldId id="258"/>
            <p14:sldId id="265"/>
            <p14:sldId id="259"/>
            <p14:sldId id="272"/>
          </p14:sldIdLst>
        </p14:section>
        <p14:section name="Раздел без заголовка" id="{841F3DB9-7A89-4B3B-BE13-FE6602FBDB88}">
          <p14:sldIdLst>
            <p14:sldId id="271"/>
            <p14:sldId id="262"/>
            <p14:sldId id="267"/>
            <p14:sldId id="263"/>
            <p14:sldId id="264"/>
            <p14:sldId id="266"/>
            <p14:sldId id="268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1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kodeks://link/d?nd=1200003608&amp;mark=000000000000000000000000000000000000000000000000007D20K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kodeks://link/d?nd=9051575&amp;mark=000000000000000000000000000000000000000000000000007D20K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kodeks://link/d?nd=499067392" TargetMode="External"/><Relationship Id="rId5" Type="http://schemas.openxmlformats.org/officeDocument/2006/relationships/hyperlink" Target="kodeks://link/d?nd=901729631&amp;mark=000000000000000000000000000000000000000000000000008Q40M3" TargetMode="External"/><Relationship Id="rId4" Type="http://schemas.openxmlformats.org/officeDocument/2006/relationships/hyperlink" Target="kodeks://link/d?nd=5200271&amp;mark=000000000000000000000000000000000000000000000000007D20K3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.fsa.gov.ru/ral/view/23582/applican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kot.rosmintrud.ru/ot/organizations/info?id=50028&amp;returnUrl=%2Fot%2Forganizations%3FFilter.ProtectionPageNo%3D1%26Filter.AttestationPageNo%3D1%26Filter.TrainingPageNo%3D1%26tabs%3D%26Filter.IsFilter%3Dtrue%26Filter.NumberInReestr%3D%26Filter.Text%3D%26Filter.INN%3D7326022637%26Filter.OGRN%3D%26Filter.OrganizationStatusIds%3D2%26Filter.OrganizationStatusIds%3D5%26Filter.RegionId%3D%26Filter.Address%3D%26Filter.IsReestrSout%3D0%26DateReestrFrom%3D%26DateReestrTo%3D%26DateEditFrom%3D%26DateEditTo%3D%26csrftoken%3D1894f43278ed73a10aa7717dd673b008eaa5d6c19253c4777f26265536cfb1df4a8f51e8021185e1" TargetMode="External"/><Relationship Id="rId5" Type="http://schemas.openxmlformats.org/officeDocument/2006/relationships/hyperlink" Target="https://akot.rosmintrud.ru/sout/organizations/info/68?returnUrl=https%3A%2F%2Fakot.rosmintrud.ru%2Fsout%2Forganizations%3FFilter.PageNo%3D1%26Filter.IsFilter%3DTrue%26Filter.NumberInReestr%3D%26Filter.Text%3D%26Filter.INN%3D7326022637%26Filter.OGRN%3D%26Filter.OkrugId%3D%26DateReestrFrom%3D%26DateReestrTo%3D%26Filter.RegionId%3D%26Filter.strDateSuspensionFrom%3D%26Filter.strDateSuspensionTo%3D%26Filter.Address%3D%26DateStopFrom%3D%26DateStopTo%3D%26Filter.OrganizationStatusIds%3D1%26Filter.OrganizationStatusIds%3D2%26csrftoken%3D1894f0c0085bf3516933950cc6827a2f04734ba78b729e592ef4fa38c35d4d2b84001b980bdeef79" TargetMode="External"/><Relationship Id="rId4" Type="http://schemas.openxmlformats.org/officeDocument/2006/relationships/hyperlink" Target="https://faktor-73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1729631#8P60L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kodeks://link/d?nd=902107146&amp;mark=000000000000000000000000000000000000000000000000006580I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71CFD-F250-8A35-EBA2-A60D6F8E1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526959"/>
            <a:ext cx="8791575" cy="289412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Как организовать производственный контроль НА РАБОЧИХ МЕСТАХ</a:t>
            </a:r>
          </a:p>
        </p:txBody>
      </p:sp>
    </p:spTree>
    <p:extLst>
      <p:ext uri="{BB962C8B-B14F-4D97-AF65-F5344CB8AC3E}">
        <p14:creationId xmlns:p14="http://schemas.microsoft.com/office/powerpoint/2010/main" val="86111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C11AE5-9376-CA19-2C1F-678F8FE22629}"/>
              </a:ext>
            </a:extLst>
          </p:cNvPr>
          <p:cNvSpPr txBox="1"/>
          <p:nvPr/>
        </p:nvSpPr>
        <p:spPr>
          <a:xfrm>
            <a:off x="1289114" y="260578"/>
            <a:ext cx="9862795" cy="5607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	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Порядок организации производственного контроля и проведения замеров для различных факторов и видов работ определяется следующим образом: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1. Химический фактор и аэрозоли преимущественно </a:t>
            </a:r>
            <a:r>
              <a:rPr lang="ru-RU" sz="2000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фиброгенного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 действия: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периодичность контроля максимально-разовых концентраций вредных веществ в воздухе рабочей зоны устанавливается в зависимости от класса опасности вредного вещества (п.4.2.5 </a:t>
            </a:r>
            <a:r>
              <a:rPr lang="ru-RU" sz="2000" u="sng" dirty="0">
                <a:solidFill>
                  <a:schemeClr val="bg1"/>
                </a:solidFill>
                <a:latin typeface="Palatino Linotype" panose="02040502050505030304" pitchFamily="18" charset="0"/>
                <a:hlinkClick r:id="rId3" tooltip="’’ГОСТ 12.1.005-88 Система стандартов безопасности труда (ССБТ). Общие ...’’&#10;(утв. постановлением Госстандарта СССР от 29.09.1988 N 3388)&#10;Применяется с 01.01.1989 взамен ...&#10;Статус: Действующий документ. Применяется для целей технического регламен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12.1.005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):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для I класса - не реже 1 раза в 10 дней,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II класса - не реже 1 раза в месяц,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III и IV классов - не реже 1 раза в квартал.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при установленном соответствии содержания вредных веществ III, IV классов опасности уровню ПДК допускается проводить контроль не реже 1 раза в год;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27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41CA04-80A2-0308-C92A-4B982C836B87}"/>
              </a:ext>
            </a:extLst>
          </p:cNvPr>
          <p:cNvSpPr txBox="1"/>
          <p:nvPr/>
        </p:nvSpPr>
        <p:spPr>
          <a:xfrm>
            <a:off x="659876" y="442588"/>
            <a:ext cx="10661716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Физические факторы</a:t>
            </a:r>
            <a:r>
              <a:rPr lang="ru-RU" sz="1800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Контроль проводится только в отношении факторов, которые не соответствуют гигиеническим нормативам, а также после реконструкции, модернизации производства, технического перевооружения и капитального ремонта, проведения мероприятий по улучшению условий труда. </a:t>
            </a:r>
            <a:r>
              <a:rPr lang="ru-RU" sz="1800" b="1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Периодичность </a:t>
            </a:r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 раз в год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, а также при наличии жалоб.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	Напряженность электростатического поля - при приеме в эксплуатацию новых электроустановок высокого напряжения постоянного тока, при вводе нового технологического процесса, сопровождающегося электризацией материалов при каждом изменении конструкции электроустановок и технологических процессов и после проведения ремонтных работ, при организации нового рабочего места (п.2.1 </a:t>
            </a:r>
            <a:r>
              <a:rPr lang="ru-RU" u="sng" dirty="0">
                <a:solidFill>
                  <a:schemeClr val="bg1"/>
                </a:solidFill>
                <a:latin typeface="Palatino Linotype" panose="02040502050505030304" pitchFamily="18" charset="0"/>
                <a:hlinkClick r:id="rId3" tooltip="’’ГОСТ 12.1.045-84 Система стандартов безопасности труда (ССБТ). Электростатические ...’’&#10;(утв. постановлением Госстандарта СССР от 17.09.1984 N 3236)&#10;Применяется с ...&#10;Статус: Действующий документ. Применяется для целей технического регламен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12.1.045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	Напряженность электрического поля промышленной частоты - </a:t>
            </a:r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 раз в два года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, а также при приемке в эксплуатацию новых электроустановок, при организации новых рабочих мест, при изменении конструкции электроустановок и стационарных средств защиты от электрического поля, при применении новых схем коммутации (п.2.6 </a:t>
            </a:r>
            <a:r>
              <a:rPr lang="ru-RU" u="sng" dirty="0">
                <a:solidFill>
                  <a:schemeClr val="bg1"/>
                </a:solidFill>
                <a:latin typeface="Palatino Linotype" panose="02040502050505030304" pitchFamily="18" charset="0"/>
                <a:hlinkClick r:id="rId4" tooltip="’’ГОСТ 12.1.002-84 Система стандартов безопасности труда (ССБТ). Электрические поля ...’’&#10;(утв. постановлением Госстандарта СССР от 05.12.1984 N 4103)&#10;Применяется с ...&#10;Статус: Действующий документ. Применяется для целей технического регламен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12.1.002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 (в порядке текущего санитарного надзора).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	</a:t>
            </a:r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Факторы трудового процесса 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(тяжесть и напряженность труда). Минимальная частота проведения замеров тяжести и напряжённости трудового процесса требованиями санитарных правил не установлена. Учитывая положения </a:t>
            </a:r>
            <a:r>
              <a:rPr lang="ru-RU" u="sng" dirty="0">
                <a:solidFill>
                  <a:schemeClr val="bg1"/>
                </a:solidFill>
                <a:latin typeface="Palatino Linotype" panose="02040502050505030304" pitchFamily="18" charset="0"/>
                <a:hlinkClick r:id="rId5" tooltip="’’О санитарно-эпидемиологическом благополучии населения (с изменениями на 31 июля 2025 года)’’&#10;Федеральный закон от 30.03.1999 N 52-ФЗ&#10;Статус: Действующая редакция документа (действ. c 01.03.2026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п.1.1 ст.32 Федерального закона от 30.03.1999 N 52-ФЗ "О санитарно-эпидемиологическом благополучии населения"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 допускается использование результатов оценки тяжести и напряжённости трудового процесса, полученных в входе проведения специальной оценки условий труда (частота проведения специальной оценки условий труда требованиями </a:t>
            </a:r>
            <a:r>
              <a:rPr lang="ru-RU" u="sng" dirty="0">
                <a:solidFill>
                  <a:schemeClr val="bg1"/>
                </a:solidFill>
                <a:latin typeface="Palatino Linotype" panose="02040502050505030304" pitchFamily="18" charset="0"/>
                <a:hlinkClick r:id="rId6" tooltip="’’О специальной оценке условий труда (с изменениями на 24 июля 2023 года) (редакция, действующая с 1 сентября 2023 года)’’&#10;Федеральный закон от 28.12.2013 N 426-ФЗ&#10;Статус: Действующая редакция документа (действ. c 01.09.2023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Федерального закона от 28.12.2013 N 426-ФЗ "О специальной оценке условий труда"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 установлена не реже </a:t>
            </a:r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 раза в 5 лет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96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8EED48-460B-FDFB-B9DF-175C68DA4FB7}"/>
              </a:ext>
            </a:extLst>
          </p:cNvPr>
          <p:cNvSpPr txBox="1"/>
          <p:nvPr/>
        </p:nvSpPr>
        <p:spPr>
          <a:xfrm>
            <a:off x="878888" y="328474"/>
            <a:ext cx="106798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</a:p>
          <a:p>
            <a:pPr algn="just"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195E4D-2F10-6933-B892-E26BF2E26FA4}"/>
              </a:ext>
            </a:extLst>
          </p:cNvPr>
          <p:cNvSpPr txBox="1"/>
          <p:nvPr/>
        </p:nvSpPr>
        <p:spPr>
          <a:xfrm>
            <a:off x="633275" y="289679"/>
            <a:ext cx="1126335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Периодичность производственного лабораторного контроля вредных факторов производственной среды на рабочих местах может быть сокращена, но не реже чем 1 раз в год для химических факторов и АПФД (за исключением веществ остронаправленного действия), в случаях, если на них не отмечается в течение 3 лет и более, превышений гигиенических нормативов по результатам лабораторных исследований и измерений, проведенных лабораториями аккредитованными в установленном порядке, и установления положительной динамики их санитарно-гигиенического состояния 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	Санитарные правила СП 1.1.1058-01. IV. Особенности производственного контроля при осуществлении отдельных видов деятельности</a:t>
            </a:r>
            <a:endParaRPr lang="ru-RU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	Периодичность производственного лабораторного контроля вредных факторов производственной среды </a:t>
            </a:r>
            <a:r>
              <a:rPr lang="ru-RU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может быть сокращена, но не более чем в два раза по сравнению с нормируемыми показателями</a:t>
            </a:r>
            <a:r>
              <a:rPr lang="ru-RU" dirty="0">
                <a:solidFill>
                  <a:schemeClr val="bg1"/>
                </a:solidFill>
                <a:latin typeface="Palatino Linotype" panose="02040502050505030304" pitchFamily="18" charset="0"/>
              </a:rPr>
              <a:t> на промышленных предприятиях (промышленных объектах) в случаях, если на них не отмечается в течение ряда лет, но не менее 5 лет, превышений ПДК и ПДУ по результатам лабораторных исследований и измерений, проведенных лабораториями, аккредитованными на техническую компетентность и независимость, и установления положительной динамики их санитарно-гигиенического состояния (проведение эффективных санитарно-оздоровительных мероприятий, подтверждаемых результатами исследований и измерений факторов производственной среды, отсутствия регистрации профессиональных заболеваний, массовых неинфекционных заболеваний и высокого уровня заболеваемости с временной утратой трудоспособности, кроме производственного контроля вредных веществ с остронаправленным механизмом действия, вредных веществ 1-4 классов опасности и случаев изменения технологии производства).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22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A2C91A-8DAB-DE61-FFEE-95144AE03E8E}"/>
              </a:ext>
            </a:extLst>
          </p:cNvPr>
          <p:cNvSpPr txBox="1"/>
          <p:nvPr/>
        </p:nvSpPr>
        <p:spPr>
          <a:xfrm>
            <a:off x="826416" y="586814"/>
            <a:ext cx="10539167" cy="5036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 12.1.005-88 Система стандартов безопасности труда (ССБТ). Общие санитарно-гигиенические требования к воздуху рабочей зоны (с Изменением N 1)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КОНТРОЛЬ ЗА СОДЕРЖАНИЕМ ВРЕДНЫХ ВЕЩЕСТВ В ВОЗДУХЕ РАБОЧЕЙ ЗОНЫ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 Требования к контролю за соблюдением максимально разовой ПДК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4.2.1</a:t>
            </a:r>
            <a:r>
              <a:rPr lang="ru-RU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Контроль содержания вредных веществ в воздухе проводится на наиболее характерных рабочих местах. При наличии идентичного оборудования или выполнении одинаковых операций контроль проводится выборочно на отдельных рабочих местах, расположенных в центре и по периферии помещения.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4.2.5 </a:t>
            </a:r>
            <a:r>
              <a:rPr lang="ru-RU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Периодичность контроля (за исключением веществ, указанных в 4.2.4) устанавливается в зависимости от класса опасности вредного вещества: для I класса - не реже 1 раза в 10 дней, II класса - не реже 1 раза в месяц, III и IV классов - не реже 1 раза в квартал.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конкретных условий производства периодичность контроля может быть изменена по согласованию с органами государственного санитарного надзора. При установленном соответствии содержания вредных веществ III, IV классов опасности уровню ПДК допускается проводить контроль не реже 1 раза в год.</a:t>
            </a:r>
            <a:endParaRPr lang="ru-RU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44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839BBD-C992-E19C-2658-C368D365577D}"/>
              </a:ext>
            </a:extLst>
          </p:cNvPr>
          <p:cNvSpPr txBox="1"/>
          <p:nvPr/>
        </p:nvSpPr>
        <p:spPr>
          <a:xfrm>
            <a:off x="1225485" y="302297"/>
            <a:ext cx="10040278" cy="6022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36195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Общество с ограниченной ответственностью «Фактор» </a:t>
            </a:r>
          </a:p>
          <a:p>
            <a:pPr marL="36195" marR="36195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(ИНН 7326022637)</a:t>
            </a:r>
          </a:p>
          <a:p>
            <a:pPr marL="36195" marR="36195" algn="ctr">
              <a:spcBef>
                <a:spcPts val="200"/>
              </a:spcBef>
              <a:spcAft>
                <a:spcPts val="200"/>
              </a:spcAft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195" marR="36195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Место нахождения, почтовый адрес (страна, адрес):</a:t>
            </a:r>
          </a:p>
          <a:p>
            <a:pPr marL="36195" marR="36195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Россия, 432071, Ульяновская обл., г. Ульяновск, ул. Островского, д. 44А</a:t>
            </a:r>
          </a:p>
          <a:p>
            <a:pPr marL="36195" marR="36195" algn="just">
              <a:spcBef>
                <a:spcPts val="200"/>
              </a:spcBef>
              <a:spcAft>
                <a:spcPts val="200"/>
              </a:spcAft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Телефон, факс (с указанием кода города): </a:t>
            </a:r>
            <a:r>
              <a:rPr kumimoji="0" lang="ru-RU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8(8422) 44-95-10, 8(8422) 44-95-20, 8(8422) 44-90-70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Адрес электронной почты: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faktor73@mail.ru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реестре АЛ: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Аттестат аккредитации № RA.RU.21AH07 выдан 13 апреля 2015г.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defTabSz="91440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Сайт: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https://faktor-73.ru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 реестре организаций, проводящих СОУТ: </a:t>
            </a:r>
            <a:r>
              <a:rPr kumimoji="0" lang="ru-RU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 67 от 10.07.2015г.</a:t>
            </a:r>
            <a:endParaRPr kumimoji="0" lang="ru-RU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реестре организаций, оказывающих услуги в области охраны труда: </a:t>
            </a:r>
            <a:r>
              <a:rPr kumimoji="0" lang="ru-RU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 3115 от </a:t>
            </a:r>
            <a:r>
              <a:rPr lang="ru-RU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21.10.2013 г.</a:t>
            </a:r>
            <a:endParaRPr lang="ru-RU" b="1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195" marR="36195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нами надежно!</a:t>
            </a:r>
          </a:p>
          <a:p>
            <a:pPr marL="36195" marR="36195" algn="ctr">
              <a:spcBef>
                <a:spcPts val="200"/>
              </a:spcBef>
              <a:spcAft>
                <a:spcPts val="200"/>
              </a:spcAft>
              <a:buNone/>
            </a:pPr>
            <a:endParaRPr lang="ru-RU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99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3B3370-EEAA-1154-CB25-4B4B53E0A209}"/>
              </a:ext>
            </a:extLst>
          </p:cNvPr>
          <p:cNvSpPr txBox="1"/>
          <p:nvPr/>
        </p:nvSpPr>
        <p:spPr>
          <a:xfrm>
            <a:off x="479394" y="426128"/>
            <a:ext cx="11514338" cy="6832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	Производственный контроль (ПК) на предприятии — 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это комплекс мероприятий, направленных на контроль соблюдения санитарно-эпидемиологических требований, улучшение условий труда работников и минимизацию воздействия вредных и опасных факторов.</a:t>
            </a:r>
          </a:p>
          <a:p>
            <a:pPr algn="just"/>
            <a:endParaRPr lang="ru-RU" sz="80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	Основная цель 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— 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защитить жизнь и здоровье работников от возможного риска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, исключить или максимально уменьшить вред для работника и среду обитания.</a:t>
            </a:r>
          </a:p>
          <a:p>
            <a:pPr algn="just"/>
            <a:endParaRPr lang="ru-RU" sz="80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	Некоторые задачи производственного контроля: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	- регулярная оценка безопасности на производстве (лабораторные исследования вредных факторов);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	- обеспечение соблюдения технологии производственного процесса всеми работниками;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	- разработка мер для предупреждения аварийных ситуаций;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	- наблюдение за состоянием здоровья работников.</a:t>
            </a:r>
          </a:p>
          <a:p>
            <a:endParaRPr lang="ru-RU" dirty="0"/>
          </a:p>
          <a:p>
            <a:pPr algn="just"/>
            <a:endParaRPr lang="ru-RU" sz="3200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9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C48053-8E33-3568-98F6-C69D4F24C740}"/>
              </a:ext>
            </a:extLst>
          </p:cNvPr>
          <p:cNvSpPr txBox="1"/>
          <p:nvPr/>
        </p:nvSpPr>
        <p:spPr>
          <a:xfrm>
            <a:off x="1305017" y="443883"/>
            <a:ext cx="1030697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i="0" u="sng" strike="noStrike" baseline="0" dirty="0">
                <a:solidFill>
                  <a:schemeClr val="bg1"/>
                </a:solidFill>
                <a:latin typeface="Palatino Linotype" panose="02040502050505030304" pitchFamily="18" charset="0"/>
              </a:rPr>
              <a:t>Основные нормативные правовые акты, регулирующие проведение ПРОИЗВОДСТВЕННОГО КОНТРОЛЯ</a:t>
            </a:r>
            <a:r>
              <a:rPr kumimoji="0" lang="ru-RU" sz="200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latino Linotype" panose="02040502050505030304" pitchFamily="18" charset="0"/>
              </a:rPr>
              <a:t> </a:t>
            </a:r>
            <a:r>
              <a:rPr lang="ru-RU" sz="2000" i="0" u="sng" strike="noStrike" baseline="0" dirty="0">
                <a:solidFill>
                  <a:schemeClr val="bg1"/>
                </a:solidFill>
                <a:latin typeface="Palatino Linotype" panose="02040502050505030304" pitchFamily="18" charset="0"/>
              </a:rPr>
              <a:t>: </a:t>
            </a:r>
          </a:p>
          <a:p>
            <a:pPr algn="ctr"/>
            <a:endParaRPr lang="ru-RU" sz="2000" i="0" u="sng" strike="noStrike" baseline="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Федеральный закон № 52-ФЗ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от 30.03.1999 «О </a:t>
            </a:r>
            <a:r>
              <a:rPr lang="ru-RU" sz="2000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санитарноэпидемиологическом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 благополучии населения»</a:t>
            </a:r>
            <a:r>
              <a:rPr lang="ru-RU" sz="2000" i="0" u="none" strike="noStrike" baseline="0" dirty="0">
                <a:solidFill>
                  <a:schemeClr val="bg1"/>
                </a:solidFill>
                <a:latin typeface="Palatino Linotype" panose="02040502050505030304" pitchFamily="18" charset="0"/>
              </a:rPr>
              <a:t>;</a:t>
            </a:r>
          </a:p>
          <a:p>
            <a:pPr algn="just"/>
            <a:endParaRPr lang="ru-RU" sz="2000" i="0" u="none" strike="noStrike" baseline="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Санитарные правила СП 2.2.3670-20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"Санитарно-эпидемиологические требования к условиям труда" (с изменениями на 12 февраля 2026 года);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 -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Санитарные правила СП 1.1.1058-01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«Организация и проведение производственного контроля за соблюдением санитарных правил и выполнением санитарных противоэпидемических (профилактических) мероприятий»</a:t>
            </a:r>
            <a:endParaRPr lang="ru-RU" sz="2000" i="0" u="none" strike="noStrike" baseline="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Периодичность производственного контроля устанавливается согласно требований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МР 2.2.0244-21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"Методические рекомендации по обеспечению санитарно-эпидемиологических требований к условиям труда"</a:t>
            </a:r>
            <a:b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(утв. Федеральной службой по надзору в сфере защиты прав потребителей и благополучия человека 17 мая 2021 г.)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Важно</a:t>
            </a:r>
            <a:r>
              <a:rPr lang="ru-RU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: производственный контроль не может 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подменяться специальной оценкой условий труда.</a:t>
            </a:r>
          </a:p>
        </p:txBody>
      </p:sp>
    </p:spTree>
    <p:extLst>
      <p:ext uri="{BB962C8B-B14F-4D97-AF65-F5344CB8AC3E}">
        <p14:creationId xmlns:p14="http://schemas.microsoft.com/office/powerpoint/2010/main" val="935266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7761E7-368D-EE3D-C6C4-F0595BDADF07}"/>
              </a:ext>
            </a:extLst>
          </p:cNvPr>
          <p:cNvSpPr txBox="1"/>
          <p:nvPr/>
        </p:nvSpPr>
        <p:spPr>
          <a:xfrm>
            <a:off x="800469" y="328475"/>
            <a:ext cx="10954756" cy="520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Соблюдение Санитарных правил является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обязательным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для юридических лиц и индивидуальных предпринимателей (далее - хозяйствующие субъекты). Санитарные правила не распространяются на условия труда водолазов, космонавтов, условия выполнения аварийно-спасательных работ или боевых задач.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	Юридические лица и индивидуальные предприниматели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обязаны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осуществлять: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- производственный контроль за условиями труда;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- разрабатывать и проводить санитарно-противоэпидемические (профилактические) мероприятия, предусмотренные Санитарными правилами.</a:t>
            </a:r>
          </a:p>
        </p:txBody>
      </p:sp>
    </p:spTree>
    <p:extLst>
      <p:ext uri="{BB962C8B-B14F-4D97-AF65-F5344CB8AC3E}">
        <p14:creationId xmlns:p14="http://schemas.microsoft.com/office/powerpoint/2010/main" val="1072361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C6DA2-C605-7B8B-2C85-A193BD94897F}"/>
              </a:ext>
            </a:extLst>
          </p:cNvPr>
          <p:cNvSpPr txBox="1"/>
          <p:nvPr/>
        </p:nvSpPr>
        <p:spPr>
          <a:xfrm>
            <a:off x="1082160" y="953481"/>
            <a:ext cx="1042238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	Факторы производственной среды и трудового процесса, воздействующие на работника, для рабочих мест с постоянным или непостоянным пребыванием в них людей,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должны соответствовать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гигиеническим нормативам, утвержденным в соответствии с </a:t>
            </a:r>
            <a:r>
              <a:rPr lang="ru-RU" sz="2000" u="sng" dirty="0">
                <a:solidFill>
                  <a:schemeClr val="bg1"/>
                </a:solidFill>
                <a:latin typeface="Palatino Linotype" panose="0204050205050503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пунктом 2 статьи 38 Федерального закона от 30.03.1999 N 52-ФЗ "О санитарно-эпидемиологическом благополучии населения"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 (Собрание законодательства Российской Федерации, 1999, N 14, ст.1650; 2017, N 27, ст.3938; 2020, N 29, ст.4504), с учетом реализуемых санитарно-противоэпидемических (профилактических) мероприятий.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	По результатам проведения производственного контроля и специальной оценки условий труда хозяйствующим субъектом должен быть разработан и выполняться в установленные им сроки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перечень мероприятий по улучшению условий труда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, направленных на снижение рисков для здоровья человека в части профессиональных заболеваний, заболеваний (отравлений) и инфекционных заболеваний, связанных с условиями труда.</a:t>
            </a:r>
            <a:endParaRPr lang="ru-RU" sz="2000" b="0" i="0" u="sng" strike="noStrike" baseline="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/>
            <a:endParaRPr lang="ru-RU" sz="2800" u="sng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66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01C28A-1B40-84C6-E5FC-D831FE86C86F}"/>
              </a:ext>
            </a:extLst>
          </p:cNvPr>
          <p:cNvSpPr txBox="1"/>
          <p:nvPr/>
        </p:nvSpPr>
        <p:spPr>
          <a:xfrm>
            <a:off x="1114345" y="996678"/>
            <a:ext cx="9963309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В качестве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источника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информации о наличии на рабочих местах вредных производственных факторов, уровни которых требуют контроля на предмет соответствия гигиеническим нормативам, применяют: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- результаты СОУТ,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- результаты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лабораторных исследований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, полученные в рамках федерального государственного контроля, производственного лабораторного контроля,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-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документацию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изготовителя (производителя),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эксплуатационную,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технологическую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и иную </a:t>
            </a:r>
            <a:r>
              <a:rPr lang="ru-RU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документацию на машины, механизмы, оборудование, сырье и материалы, применяемые работодателем при осуществлении производственной деятельности.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6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FED61B-7798-813C-82CD-DE7F36FF82EB}"/>
              </a:ext>
            </a:extLst>
          </p:cNvPr>
          <p:cNvSpPr txBox="1"/>
          <p:nvPr/>
        </p:nvSpPr>
        <p:spPr>
          <a:xfrm>
            <a:off x="771046" y="841274"/>
            <a:ext cx="1012634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Хозяйствующий субъект устанавливает программу производственного контроля за условиями труда, которая включает: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- перечень должностных лиц (работников), на которых возложены функции по осуществлению производственного контроля;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перечень химических веществ, биологических, физических и иных факторов, а также объектов производственного контроля, представляющих потенциальную опасность для работника, в отношении которых необходима организация лабораторных исследований, с указанием точек (мест), в которых осуществляется отбор проб, и периодичность проведения лабораторных исследований;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  <a:defRPr/>
            </a:pPr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4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21ABC1-6F43-D4FB-6D48-EE8FA843BBBE}"/>
              </a:ext>
            </a:extLst>
          </p:cNvPr>
          <p:cNvSpPr txBox="1"/>
          <p:nvPr/>
        </p:nvSpPr>
        <p:spPr>
          <a:xfrm>
            <a:off x="807868" y="186432"/>
            <a:ext cx="9457922" cy="8248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	Объектами производственного контроля за условиями труда являются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рабочие места.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	Производственный контроль за условиями труда осуществляется посредством проведения (организации) лабораторных исследований (испытаний) и измерений факторов производственной среды.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	Лабораторные исследования и испытания организуются хозяйствующим субъектом и проводятся испытательной лабораторией (центром), принадлежащей хозяйствующему субъекту, или иной лабораторией (центром), 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аккредитованной в соответствии с законодательством Российской Федерации об аккредитации в национальной системе аккредитации</a:t>
            </a:r>
          </a:p>
          <a:p>
            <a:pPr lvl="0" algn="just">
              <a:lnSpc>
                <a:spcPct val="150000"/>
              </a:lnSpc>
              <a:defRPr/>
            </a:pPr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	</a:t>
            </a:r>
            <a:endParaRPr lang="ru-RU" sz="2000" b="0" i="0" u="none" strike="noStrike" baseline="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ru-RU" sz="20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9751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A52329-0445-4EFA-ED60-C4C4F01581D5}"/>
              </a:ext>
            </a:extLst>
          </p:cNvPr>
          <p:cNvSpPr txBox="1"/>
          <p:nvPr/>
        </p:nvSpPr>
        <p:spPr>
          <a:xfrm>
            <a:off x="1383384" y="338893"/>
            <a:ext cx="9825086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50000"/>
              </a:lnSpc>
              <a:buNone/>
            </a:pPr>
            <a:r>
              <a:rPr lang="ru-RU" sz="2000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Исходя из требований </a:t>
            </a:r>
            <a:r>
              <a:rPr lang="ru-RU" sz="2000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hlinkClick r:id="rId3" tooltip="’’Об обеспечении единства измерений (с изменениями на 8 августа 2024 года) (редакция, действующая с 1 января 2026 года)’’&#10;Федеральный закон от 26.06.2008 N 102-ФЗ&#10;Статус: Действующая редакция документа (действ. c 01.01.2026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п.3 ст.1 Федерального закона от 26.06.2008 N 102-ФЗ "Об обеспечении единства измерений"</a:t>
            </a:r>
            <a:r>
              <a:rPr lang="ru-RU" sz="2000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 выполнение работ по обеспечению безопасных условий и охраны труда относится к сфере государственного регулирования обеспечения единства измерений.</a:t>
            </a:r>
          </a:p>
          <a:p>
            <a:pPr indent="360680" algn="just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ФЗ 102 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Об обеспечении единства измерений : Измерения, относящиеся к сфере государственного регулирования обеспечения единства измерений, должны выполняться по первичным референтным методикам (методам) измерений, референтным методикам (методам) измерений и другим </a:t>
            </a:r>
            <a:r>
              <a:rPr lang="ru-RU" sz="2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аттестованным методикам (методам) измерений, сведения о которых внесены в Федеральный информационный фонд по обеспечению единства измерений</a:t>
            </a:r>
            <a:r>
              <a:rPr lang="ru-RU" sz="2000" dirty="0">
                <a:solidFill>
                  <a:schemeClr val="bg1"/>
                </a:solidFill>
                <a:latin typeface="Palatino Linotype" panose="02040502050505030304" pitchFamily="18" charset="0"/>
              </a:rPr>
              <a:t>, с применением средств измерений утвержденного типа, прошедших поверку. </a:t>
            </a:r>
            <a:r>
              <a:rPr lang="ru-RU" sz="2000" kern="100" dirty="0">
                <a:solidFill>
                  <a:schemeClr val="bg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Многие вещества по  ОА состоит из ГОСТов МУ и МУК это методы исследований изменений не аттестованные, не используются в производственном контроле.</a:t>
            </a:r>
          </a:p>
          <a:p>
            <a:pPr indent="360680" algn="just">
              <a:lnSpc>
                <a:spcPct val="150000"/>
              </a:lnSpc>
            </a:pPr>
            <a:endParaRPr lang="ru-RU" sz="2000" dirty="0">
              <a:solidFill>
                <a:schemeClr val="bg1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indent="360680" algn="just">
              <a:buNone/>
            </a:pPr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319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>
        <a:spAutoFit/>
      </a:bodyPr>
      <a:lstStyle>
        <a:defPPr algn="just">
          <a:defRPr u="sng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572</TotalTime>
  <Words>1704</Words>
  <Application>Microsoft Office PowerPoint</Application>
  <PresentationFormat>Широкоэкранный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Palatino Linotype</vt:lpstr>
      <vt:lpstr>Times New Roman</vt:lpstr>
      <vt:lpstr>Tw Cen MT</vt:lpstr>
      <vt:lpstr>Контур</vt:lpstr>
      <vt:lpstr>Как организовать производственный контроль НА РАБОЧИХ МЕСТАХ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Faktor_09</dc:creator>
  <cp:lastModifiedBy>ООО Фактор</cp:lastModifiedBy>
  <cp:revision>28</cp:revision>
  <cp:lastPrinted>2026-04-29T10:02:28Z</cp:lastPrinted>
  <dcterms:created xsi:type="dcterms:W3CDTF">2026-02-06T13:12:00Z</dcterms:created>
  <dcterms:modified xsi:type="dcterms:W3CDTF">2026-04-29T10:03:48Z</dcterms:modified>
</cp:coreProperties>
</file>