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0"/>
  </p:notesMasterIdLst>
  <p:sldIdLst>
    <p:sldId id="422" r:id="rId2"/>
    <p:sldId id="461" r:id="rId3"/>
    <p:sldId id="459" r:id="rId4"/>
    <p:sldId id="462" r:id="rId5"/>
    <p:sldId id="458" r:id="rId6"/>
    <p:sldId id="463" r:id="rId7"/>
    <p:sldId id="464" r:id="rId8"/>
    <p:sldId id="460" r:id="rId9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itchFamily="34" charset="0"/>
        <a:ea typeface="+mn-ea"/>
        <a:cs typeface="Lucida Sans Unicode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1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811966"/>
    <a:srgbClr val="6E6E00"/>
    <a:srgbClr val="FF6699"/>
    <a:srgbClr val="00DE64"/>
    <a:srgbClr val="004A82"/>
    <a:srgbClr val="B48900"/>
    <a:srgbClr val="DAA600"/>
    <a:srgbClr val="FFFFFF"/>
    <a:srgbClr val="C7E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750" y="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270" y="67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1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583728716602734"/>
          <c:y val="0.1854410514099159"/>
          <c:w val="0.36019014531619736"/>
          <c:h val="0.3316444524062173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6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 prst="angle"/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46F-49D6-A43F-07600C5FAA19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46F-49D6-A43F-07600C5FAA19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46F-49D6-A43F-07600C5FAA19}"/>
              </c:ext>
            </c:extLst>
          </c:dPt>
          <c:dPt>
            <c:idx val="3"/>
            <c:bubble3D val="0"/>
            <c:spPr>
              <a:solidFill>
                <a:srgbClr val="81196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46F-49D6-A43F-07600C5FAA19}"/>
              </c:ext>
            </c:extLst>
          </c:dPt>
          <c:dPt>
            <c:idx val="4"/>
            <c:bubble3D val="0"/>
            <c:spPr>
              <a:solidFill>
                <a:srgbClr val="6E6E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46F-49D6-A43F-07600C5FAA19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46F-49D6-A43F-07600C5FAA19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46F-49D6-A43F-07600C5FAA19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46F-49D6-A43F-07600C5FAA19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946F-49D6-A43F-07600C5FAA19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946F-49D6-A43F-07600C5FAA19}"/>
              </c:ext>
            </c:extLst>
          </c:dPt>
          <c:dPt>
            <c:idx val="10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946F-49D6-A43F-07600C5FAA19}"/>
              </c:ext>
            </c:extLst>
          </c:dPt>
          <c:dPt>
            <c:idx val="11"/>
            <c:bubble3D val="0"/>
            <c:spPr>
              <a:solidFill>
                <a:schemeClr val="accent6">
                  <a:lumMod val="8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946F-49D6-A43F-07600C5FAA19}"/>
              </c:ext>
            </c:extLst>
          </c:dPt>
          <c:dPt>
            <c:idx val="1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946F-49D6-A43F-07600C5FAA19}"/>
              </c:ext>
            </c:extLst>
          </c:dPt>
          <c:dPt>
            <c:idx val="1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946F-49D6-A43F-07600C5FAA19}"/>
              </c:ext>
            </c:extLst>
          </c:dPt>
          <c:dLbls>
            <c:dLbl>
              <c:idx val="0"/>
              <c:layout>
                <c:manualLayout>
                  <c:x val="2.136759147093794E-2"/>
                  <c:y val="-0.2191627329264516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907B58D-EE1A-4EE2-9B92-27E90B5C0620}" type="CATEGORYNAME">
                      <a:rPr lang="ru-RU" smtClean="0"/>
                      <a:pPr>
                        <a:defRPr/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/>
                    </a:pP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91 282 659 руб. 75 коп.</a:t>
                    </a:r>
                    <a:endParaRPr lang="ru-RU" sz="1300" b="1" baseline="0" dirty="0" smtClean="0">
                      <a:solidFill>
                        <a:srgbClr val="C00000"/>
                      </a:solidFill>
                    </a:endParaRPr>
                  </a:p>
                  <a:p>
                    <a:pPr>
                      <a:defRPr/>
                    </a:pP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55,8%</a:t>
                    </a:r>
                    <a:endParaRPr lang="ru-RU" sz="1197" b="1" i="0" u="none" strike="noStrike" kern="1200" baseline="0" dirty="0" smtClean="0">
                      <a:solidFill>
                        <a:srgbClr val="0070C0"/>
                      </a:solidFill>
                    </a:endParaRPr>
                  </a:p>
                  <a:p>
                    <a:pPr>
                      <a:defRPr/>
                    </a:pPr>
                    <a:endParaRPr lang="ru-RU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1998564282029"/>
                      <c:h val="0.200366584032909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5823998387067211E-2"/>
                  <c:y val="-4.10157047842377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763763F-6656-4C72-A676-FA92AA44961E}" type="CATEGORYNAME">
                      <a:rPr lang="ru-RU" smtClean="0"/>
                      <a:pPr>
                        <a:defRPr/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/>
                    </a:pPr>
                    <a:r>
                      <a:rPr lang="ru-RU" b="1" baseline="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24 329 936 руб. 50 коп.</a:t>
                    </a:r>
                    <a:endParaRPr lang="ru-RU" sz="1300" b="1" baseline="0" dirty="0" smtClean="0">
                      <a:solidFill>
                        <a:srgbClr val="C00000"/>
                      </a:solidFill>
                    </a:endParaRPr>
                  </a:p>
                  <a:p>
                    <a:pPr>
                      <a:defRPr/>
                    </a:pP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14,9%</a:t>
                    </a:r>
                    <a:endParaRPr lang="ru-RU" sz="1197" b="1" i="0" u="none" strike="noStrike" kern="1200" baseline="0" dirty="0" smtClean="0">
                      <a:solidFill>
                        <a:srgbClr val="0070C0"/>
                      </a:solidFill>
                    </a:endParaRPr>
                  </a:p>
                  <a:p>
                    <a:pPr>
                      <a:defRPr/>
                    </a:pPr>
                    <a:endParaRPr lang="ru-RU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71269932475061"/>
                      <c:h val="0.2218133024825990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1212228317027861"/>
                  <c:y val="-6.83896971840433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4C92F95-EE04-4830-80D1-2FD66F8D2830}" type="CATEGORYNAME">
                      <a:rPr lang="ru-RU" sz="1197" b="0" i="0" u="none" strike="noStrike" kern="1200" baseline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rPr>
                      <a:pPr>
                        <a:defRPr/>
                      </a:pPr>
                      <a:t>[ИМЯ КАТЕГОРИИ]</a:t>
                    </a:fld>
                    <a:endParaRPr lang="ru-RU" sz="1197" b="0" i="0" u="none" strike="noStrike" kern="1200" baseline="0" dirty="0" smtClean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</a:endParaRPr>
                  </a:p>
                  <a:p>
                    <a:pPr>
                      <a:defRPr/>
                    </a:pPr>
                    <a:r>
                      <a:rPr lang="ru-RU" sz="1197" b="1" i="0" u="none" strike="noStrike" kern="1200" baseline="0" dirty="0" smtClean="0">
                        <a:solidFill>
                          <a:srgbClr val="C00000"/>
                        </a:solidFill>
                      </a:rPr>
                      <a:t>24 010 434руб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C00000"/>
                        </a:solidFill>
                      </a:rPr>
                      <a:t>.</a:t>
                    </a:r>
                  </a:p>
                  <a:p>
                    <a:pPr>
                      <a:defRPr/>
                    </a:pP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 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14,7%</a:t>
                    </a:r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66136684837472"/>
                      <c:h val="0.1859961208697336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C50C8C8A-4F95-4546-8451-D19472B7B6FF}" type="CATEGORYNAME">
                      <a:rPr lang="ru-RU" sz="1197" b="0" i="0" u="none" strike="noStrike" kern="1200" baseline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rPr>
                      <a:pPr/>
                      <a:t>[ИМЯ КАТЕГОРИИ]</a:t>
                    </a:fld>
                    <a:endParaRPr lang="ru-RU" sz="1197" b="0" i="0" u="none" strike="noStrike" kern="1200" baseline="0" dirty="0" smtClean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</a:endParaRPr>
                  </a:p>
                  <a:p>
                    <a:r>
                      <a:rPr lang="ru-RU" sz="1300" b="1" i="0" u="none" strike="noStrike" kern="1200" baseline="0" dirty="0" smtClean="0">
                        <a:solidFill>
                          <a:srgbClr val="C00000"/>
                        </a:solidFill>
                      </a:rPr>
                      <a:t>9 280 988 руб</a:t>
                    </a:r>
                    <a:r>
                      <a:rPr lang="ru-RU" sz="1300" b="1" i="0" u="none" strike="noStrike" kern="1200" baseline="0" dirty="0" smtClean="0">
                        <a:solidFill>
                          <a:srgbClr val="C00000"/>
                        </a:solidFill>
                      </a:rPr>
                      <a:t>.</a:t>
                    </a: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 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5,6%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30999312086827563"/>
                  <c:y val="0.13667214510717393"/>
                </c:manualLayout>
              </c:layout>
              <c:tx>
                <c:rich>
                  <a:bodyPr/>
                  <a:lstStyle/>
                  <a:p>
                    <a:fld id="{3226A66F-4C13-4609-9A7B-D8B13C2CE47D}" type="CATEGORYNAME">
                      <a:rPr lang="ru-RU" sz="1197" b="0" i="0" u="none" strike="noStrike" kern="1200" baseline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rPr>
                      <a:pPr/>
                      <a:t>[ИМЯ КАТЕГОРИИ]</a:t>
                    </a:fld>
                    <a:endParaRPr lang="ru-RU" sz="1197" b="0" i="0" u="none" strike="noStrike" kern="1200" baseline="0" dirty="0" smtClean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</a:endParaRPr>
                  </a:p>
                  <a:p>
                    <a:r>
                      <a:rPr lang="ru-RU" sz="1300" b="1" i="0" u="none" strike="noStrike" kern="1200" baseline="0" dirty="0" smtClean="0">
                        <a:solidFill>
                          <a:srgbClr val="C00000"/>
                        </a:solidFill>
                      </a:rPr>
                      <a:t>10 275 499 руб</a:t>
                    </a:r>
                    <a:r>
                      <a:rPr lang="ru-RU" sz="1300" b="1" i="0" u="none" strike="noStrike" kern="1200" baseline="0" dirty="0" smtClean="0">
                        <a:solidFill>
                          <a:srgbClr val="C00000"/>
                        </a:solidFill>
                      </a:rPr>
                      <a:t>.</a:t>
                    </a: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6,3%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0BA57B48-2CC9-45DB-A714-2861EAE72CDE}" type="CATEGORYNAME">
                      <a:rPr lang="ru-RU" sz="1197" b="0" i="0" u="none" strike="noStrike" kern="1200" baseline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rPr>
                      <a:pPr/>
                      <a:t>[ИМЯ КАТЕГОРИИ]</a:t>
                    </a:fld>
                    <a:endParaRPr lang="ru-RU" sz="1197" b="0" i="0" u="none" strike="noStrike" kern="1200" baseline="0" dirty="0" smtClean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</a:endParaRPr>
                  </a:p>
                  <a:p>
                    <a:r>
                      <a:rPr lang="ru-RU" sz="1300" b="1" i="0" u="none" strike="noStrike" kern="1200" baseline="0" dirty="0" smtClean="0">
                        <a:solidFill>
                          <a:srgbClr val="C00000"/>
                        </a:solidFill>
                      </a:rPr>
                      <a:t>926 701 руб</a:t>
                    </a:r>
                    <a:r>
                      <a:rPr lang="ru-RU" sz="1300" b="1" i="0" u="none" strike="noStrike" kern="1200" baseline="0" dirty="0" smtClean="0">
                        <a:solidFill>
                          <a:srgbClr val="C00000"/>
                        </a:solidFill>
                      </a:rPr>
                      <a:t>.</a:t>
                    </a: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 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0,6%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6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B9EF2D8-CCB9-414D-B92F-923C4FF91CDF}" type="CATEGORYNAME">
                      <a:rPr lang="ru-RU" sz="1197" b="0" i="0" u="none" strike="noStrike" kern="1200" baseline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rPr>
                      <a:pPr>
                        <a:defRPr/>
                      </a:pPr>
                      <a:t>[ИМЯ КАТЕГОРИИ]</a:t>
                    </a:fld>
                    <a:endParaRPr lang="ru-RU" sz="1197" b="0" i="0" u="none" strike="noStrike" kern="1200" baseline="0" dirty="0" smtClean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</a:endParaRPr>
                  </a:p>
                  <a:p>
                    <a:pPr>
                      <a:defRPr/>
                    </a:pPr>
                    <a:r>
                      <a:rPr lang="ru-RU" sz="1197" b="1" i="0" u="none" strike="noStrike" kern="1200" baseline="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C00000"/>
                        </a:solidFill>
                      </a:rPr>
                      <a:t>1 087 772 руб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C00000"/>
                        </a:solidFill>
                      </a:rPr>
                      <a:t>.</a:t>
                    </a:r>
                  </a:p>
                  <a:p>
                    <a:pPr>
                      <a:defRPr/>
                    </a:pPr>
                    <a:r>
                      <a:rPr lang="ru-RU" sz="1197" b="0" i="0" u="none" strike="noStrike" kern="1200" baseline="0" dirty="0" smtClean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rPr>
                      <a:t> 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0,7%  </a:t>
                    </a:r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70409566943231"/>
                      <c:h val="0.20918053673412729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-0.20297761629539554"/>
                  <c:y val="2.94087158138497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E8FD152-85EC-436E-80CC-A3945A3E36B5}" type="CATEGORYNAME">
                      <a:rPr lang="ru-RU" smtClean="0"/>
                      <a:pPr>
                        <a:defRPr/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/>
                    </a:pP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165 484 руб</a:t>
                    </a: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.</a:t>
                    </a:r>
                  </a:p>
                  <a:p>
                    <a:pPr>
                      <a:defRPr/>
                    </a:pPr>
                    <a:r>
                      <a:rPr lang="ru-RU" sz="1300" b="1" i="0" u="none" strike="noStrike" kern="1200" baseline="0" dirty="0" smtClean="0">
                        <a:solidFill>
                          <a:srgbClr val="0070C0"/>
                        </a:solidFill>
                      </a:rPr>
                      <a:t> </a:t>
                    </a:r>
                    <a:r>
                      <a:rPr lang="ru-RU" sz="1300" b="1" i="0" u="none" strike="noStrike" kern="1200" baseline="0" dirty="0" smtClean="0">
                        <a:solidFill>
                          <a:srgbClr val="0070C0"/>
                        </a:solidFill>
                      </a:rPr>
                      <a:t>0,1%  </a:t>
                    </a:r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45509685058295"/>
                      <c:h val="0.2101459594289317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fld id="{7F1C0FFD-BC94-4696-8891-BBC3ECFA77CF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="1" baseline="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ru-RU" sz="1300" b="1" i="0" u="none" strike="noStrike" kern="1200" baseline="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rPr>
                      <a:t>316 239 руб</a:t>
                    </a: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. 20 коп.</a:t>
                    </a:r>
                    <a:endParaRPr lang="ru-RU" sz="1300" b="1" baseline="0" dirty="0" smtClean="0">
                      <a:solidFill>
                        <a:srgbClr val="C00000"/>
                      </a:solidFill>
                    </a:endParaRP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0,2%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9"/>
              <c:layout>
                <c:manualLayout>
                  <c:x val="-0.43231258472664053"/>
                  <c:y val="7.7165125840328364E-2"/>
                </c:manualLayout>
              </c:layout>
              <c:tx>
                <c:rich>
                  <a:bodyPr/>
                  <a:lstStyle/>
                  <a:p>
                    <a:fld id="{2DD1AA94-D988-414D-AB3C-152C15AEBE3B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b="1" baseline="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87 556 руб</a:t>
                    </a: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.</a:t>
                    </a: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0,1%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0"/>
              <c:layout>
                <c:manualLayout>
                  <c:x val="-0.4539807397630462"/>
                  <c:y val="-9.9064241231207162E-2"/>
                </c:manualLayout>
              </c:layout>
              <c:tx>
                <c:rich>
                  <a:bodyPr/>
                  <a:lstStyle/>
                  <a:p>
                    <a:fld id="{0616E32E-34F9-4233-9F6D-DF2E670D6941}" type="CATEGORYNAME">
                      <a:rPr lang="ru-RU" smtClean="0"/>
                      <a:pPr/>
                      <a:t>[ИМЯ КАТЕГОРИИ]</a:t>
                    </a:fld>
                    <a:endParaRPr lang="ru-RU" dirty="0" smtClean="0"/>
                  </a:p>
                  <a:p>
                    <a:r>
                      <a:rPr lang="ru-RU" b="1" baseline="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1 640 922 руб</a:t>
                    </a: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.</a:t>
                    </a: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 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1%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7E9CCD0-237A-461A-B5BB-3FEB6F2E2860}" type="CATEGORYNAME">
                      <a:rPr lang="ru-RU" smtClean="0"/>
                      <a:pPr>
                        <a:defRPr/>
                      </a:pPr>
                      <a:t>[ИМЯ КАТЕГОРИИ]</a:t>
                    </a:fld>
                    <a:endParaRPr lang="ru-RU" baseline="0" dirty="0" smtClean="0"/>
                  </a:p>
                  <a:p>
                    <a:pPr>
                      <a:defRPr/>
                    </a:pPr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18 342,11 тыс. руб.</a:t>
                    </a:r>
                  </a:p>
                  <a:p>
                    <a:pPr>
                      <a:defRPr/>
                    </a:pPr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0,11%</a:t>
                    </a:r>
                  </a:p>
                  <a:p>
                    <a:pPr>
                      <a:defRPr/>
                    </a:pPr>
                    <a:r>
                      <a:rPr lang="ru-RU" sz="1197" b="1" i="0" u="none" strike="noStrike" kern="1200" baseline="0" dirty="0" smtClean="0">
                        <a:solidFill>
                          <a:srgbClr val="7030A0"/>
                        </a:solidFill>
                      </a:rPr>
                      <a:t>на 158 раб. местах</a:t>
                    </a:r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782051282051281"/>
                      <c:h val="0.2333089895271207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fld id="{2AF2A567-95C2-49C5-9006-E1D80CF53DD3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11 033,53 тыс. руб.</a:t>
                    </a: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0,07% , </a:t>
                    </a:r>
                    <a:r>
                      <a:rPr lang="ru-RU" sz="1197" b="1" i="0" u="none" strike="noStrike" kern="1200" baseline="0" dirty="0" smtClean="0">
                        <a:solidFill>
                          <a:srgbClr val="7030A0"/>
                        </a:solidFill>
                      </a:rPr>
                      <a:t>349 шт.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fld id="{1D7DE482-276F-4561-A895-DE3F504C0AD6}" type="CATEGORYNAME">
                      <a:rPr lang="ru-RU" smtClean="0"/>
                      <a:pPr/>
                      <a:t>[ИМЯ КАТЕГОРИИ]</a:t>
                    </a:fld>
                    <a:endParaRPr lang="ru-RU" baseline="0" dirty="0" smtClean="0"/>
                  </a:p>
                  <a:p>
                    <a:r>
                      <a:rPr lang="ru-RU" sz="1300" b="1" baseline="0" dirty="0" smtClean="0">
                        <a:solidFill>
                          <a:srgbClr val="C00000"/>
                        </a:solidFill>
                      </a:rPr>
                      <a:t>8 695, 08 тыс. руб.</a:t>
                    </a: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0070C0"/>
                        </a:solidFill>
                      </a:rPr>
                      <a:t>0,05%</a:t>
                    </a:r>
                  </a:p>
                  <a:p>
                    <a:r>
                      <a:rPr lang="ru-RU" sz="1197" b="1" i="0" u="none" strike="noStrike" kern="1200" baseline="0" dirty="0" smtClean="0">
                        <a:solidFill>
                          <a:srgbClr val="7030A0"/>
                        </a:solidFill>
                      </a:rPr>
                      <a:t>587 шт.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Приобретение средств индивидуальной защиты</c:v>
                </c:pt>
                <c:pt idx="1">
                  <c:v>Проведение обязательных периодических медицинских осмотров (обследований) работников</c:v>
                </c:pt>
                <c:pt idx="2">
                  <c:v>Санаторно-курортное лечение работников предпенсионного возраста</c:v>
                </c:pt>
                <c:pt idx="3">
                  <c:v>Санаторно-курортное лечение работников</c:v>
                </c:pt>
                <c:pt idx="4">
                  <c:v>Проведение специальной оценки условий труда</c:v>
                </c:pt>
                <c:pt idx="5">
                  <c:v>Обеспечение работников лечебно-профилактическим питанием</c:v>
                </c:pt>
                <c:pt idx="6">
                  <c:v>Обучение по охране труда и (или) обучение по вопросам безопасного ведения работ</c:v>
                </c:pt>
                <c:pt idx="7">
                  <c:v>Приобретение приборов контроля за режимом труда и отдыха водителей (тахографов)</c:v>
                </c:pt>
                <c:pt idx="8">
                  <c:v>Приобретение аптечек</c:v>
                </c:pt>
                <c:pt idx="9">
                  <c:v>Приобретение приборов для определения наличия и уровня содержания алкоголя (алкотестеры)</c:v>
                </c:pt>
                <c:pt idx="10">
                  <c:v>Проведение оценки проф.рисков</c:v>
                </c:pt>
              </c:strCache>
            </c:strRef>
          </c:cat>
          <c:val>
            <c:numRef>
              <c:f>Лист1!$B$2:$B$12</c:f>
              <c:numCache>
                <c:formatCode>0.00</c:formatCode>
                <c:ptCount val="11"/>
                <c:pt idx="0">
                  <c:v>91282659.75</c:v>
                </c:pt>
                <c:pt idx="1">
                  <c:v>24329936.5</c:v>
                </c:pt>
                <c:pt idx="2">
                  <c:v>24010434</c:v>
                </c:pt>
                <c:pt idx="3">
                  <c:v>9280988</c:v>
                </c:pt>
                <c:pt idx="4">
                  <c:v>10275499</c:v>
                </c:pt>
                <c:pt idx="5">
                  <c:v>926701</c:v>
                </c:pt>
                <c:pt idx="6">
                  <c:v>1087772</c:v>
                </c:pt>
                <c:pt idx="7">
                  <c:v>165484</c:v>
                </c:pt>
                <c:pt idx="8">
                  <c:v>316239.2</c:v>
                </c:pt>
                <c:pt idx="9">
                  <c:v>87556</c:v>
                </c:pt>
                <c:pt idx="10">
                  <c:v>1640922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946F-49D6-A43F-07600C5FAA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1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1438" tIns="45721" rIns="91438" bIns="45721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" y="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38" tIns="45721" rIns="91438" bIns="45721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51276" y="1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879" tIns="46441" rIns="92879" bIns="46441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723897" algn="l"/>
                <a:tab pos="1447793" algn="l"/>
                <a:tab pos="2171689" algn="l"/>
                <a:tab pos="2895586" algn="l"/>
              </a:tabLst>
              <a:defRPr sz="120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9163" y="744538"/>
            <a:ext cx="4959350" cy="3721100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81039" y="4716464"/>
            <a:ext cx="5437187" cy="4465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879" tIns="46441" rIns="92879" bIns="46441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1" y="9429751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38" tIns="45721" rIns="91438" bIns="45721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51276" y="9429751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879" tIns="46441" rIns="92879" bIns="46441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826" algn="l"/>
                <a:tab pos="1447652" algn="l"/>
                <a:tab pos="2171478" algn="l"/>
                <a:tab pos="2895303" algn="l"/>
              </a:tabLst>
              <a:defRPr sz="12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CF756832-7D48-4CC0-B3A9-6A797EACBB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52811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9388" algn="l"/>
                <a:tab pos="2174875" algn="l"/>
                <a:tab pos="29003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DE34782-AAD0-4390-8867-CDBA62865953}" type="slidenum">
              <a:rPr lang="ru-RU" altLang="ru-RU" smtClean="0"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ru-RU" smtClean="0">
              <a:latin typeface="Calibri" panose="020F050202020403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12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17575" y="746125"/>
            <a:ext cx="4972050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4" name="Rectangle 2"/>
          <p:cNvSpPr>
            <a:spLocks noChangeArrowheads="1"/>
          </p:cNvSpPr>
          <p:nvPr>
            <p:ph type="body" idx="1"/>
          </p:nvPr>
        </p:nvSpPr>
        <p:spPr>
          <a:xfrm>
            <a:off x="681038" y="4724400"/>
            <a:ext cx="5445125" cy="4475163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69095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EF0E0-F20D-45A9-8969-790B3C37B44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754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DF19D-A9C6-4B2F-ABE0-C5166B3C6C5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E81361-7FC7-438B-AE66-1B946315148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2" y="274640"/>
            <a:ext cx="2055813" cy="58499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499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5D6D3A-B7B8-4D4C-978B-8D5B184DF6D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462D69-0582-4C43-B26C-8C8EE0AC63C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95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7E95FA-AD12-4DD5-8112-D0ED7FDF203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2" y="1600201"/>
            <a:ext cx="4037013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600201"/>
            <a:ext cx="4038600" cy="452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0557E-67C0-466D-8373-29C65606352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3D4015-0561-4F66-90A8-0898064ADD8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AE4659-91DF-463F-990D-F87EF3DFC16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B27E5F-5017-434B-8491-3A9894441BF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83599-96D1-4EC6-9BCC-6CCB45682C1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F0D1E6-4D26-4F98-9CD8-CB8A936D36F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274638"/>
            <a:ext cx="8228013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600201"/>
            <a:ext cx="8228013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2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356382"/>
            <a:ext cx="2895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2" y="6356350"/>
            <a:ext cx="2132013" cy="363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SzPct val="100000"/>
              <a:defRPr>
                <a:solidFill>
                  <a:srgbClr val="000000"/>
                </a:solidFill>
                <a:cs typeface="Arial" pitchFamily="34" charset="0"/>
              </a:defRPr>
            </a:lvl1pPr>
          </a:lstStyle>
          <a:p>
            <a:fld id="{DB344EA3-8E34-4052-983D-49C8B915E02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Lucida Sans Unicode" panose="020B0602030504020204" pitchFamily="34" charset="0"/>
          <a:cs typeface="Lucida Sans Unicode" panose="020B0602030504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sintes.tv/wp-content/uploads/2012/09/20120909davs-sintes-5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Shape 56"/>
          <p:cNvPicPr/>
          <p:nvPr/>
        </p:nvPicPr>
        <p:blipFill rotWithShape="1">
          <a:blip r:embed="rId2"/>
          <a:srcRect b="31050"/>
          <a:stretch/>
        </p:blipFill>
        <p:spPr>
          <a:xfrm>
            <a:off x="0" y="1916832"/>
            <a:ext cx="9151505" cy="4156956"/>
          </a:xfrm>
          <a:prstGeom prst="rect">
            <a:avLst/>
          </a:prstGeom>
        </p:spPr>
      </p:pic>
      <p:pic>
        <p:nvPicPr>
          <p:cNvPr id="80" name="Shape 80"/>
          <p:cNvPicPr/>
          <p:nvPr/>
        </p:nvPicPr>
        <p:blipFill>
          <a:blip r:embed="rId3"/>
          <a:stretch/>
        </p:blipFill>
        <p:spPr>
          <a:xfrm>
            <a:off x="5292080" y="3482380"/>
            <a:ext cx="3672408" cy="29377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8241" y="1130052"/>
            <a:ext cx="8684239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altLang="ru-RU" sz="2400" dirty="0">
                <a:solidFill>
                  <a:srgbClr val="025198"/>
                </a:solidFill>
                <a:latin typeface="+mj-lt"/>
                <a:ea typeface="+mj-ea"/>
                <a:cs typeface="+mj-cs"/>
              </a:rPr>
              <a:t>Финансовое обеспечение предупредительных мер по сокращению производственного травматизма и профессиональных заболеваний </a:t>
            </a:r>
            <a:r>
              <a:rPr lang="ru-RU" altLang="ru-RU" sz="2400" dirty="0" smtClean="0">
                <a:solidFill>
                  <a:srgbClr val="025198"/>
                </a:solidFill>
                <a:latin typeface="+mj-lt"/>
                <a:ea typeface="+mj-ea"/>
                <a:cs typeface="+mj-cs"/>
              </a:rPr>
              <a:t>работников</a:t>
            </a:r>
          </a:p>
          <a:p>
            <a:pPr algn="ctr"/>
            <a:r>
              <a:rPr lang="ru-RU" altLang="ru-RU" sz="2000" i="1" dirty="0" smtClean="0">
                <a:solidFill>
                  <a:srgbClr val="025198"/>
                </a:solidFill>
                <a:latin typeface="+mj-lt"/>
                <a:ea typeface="+mj-ea"/>
                <a:cs typeface="+mj-cs"/>
              </a:rPr>
              <a:t>(применение Правил финансового обеспечения предупредительных мер, утвержденных приказом Минтруда России от 11 июля 2024 г. № 347н)</a:t>
            </a:r>
          </a:p>
          <a:p>
            <a:pPr algn="ctr"/>
            <a:r>
              <a:rPr lang="ru-RU" altLang="ru-RU" sz="2000" dirty="0" smtClean="0">
                <a:solidFill>
                  <a:srgbClr val="025198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Rectangle 110"/>
          <p:cNvSpPr txBox="1">
            <a:spLocks noChangeArrowheads="1"/>
          </p:cNvSpPr>
          <p:nvPr/>
        </p:nvSpPr>
        <p:spPr bwMode="auto">
          <a:xfrm>
            <a:off x="1043608" y="260651"/>
            <a:ext cx="7344896" cy="70092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  <a:noAutofit/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lnSpc>
                <a:spcPts val="1275"/>
              </a:lnSpc>
            </a:pPr>
            <a:r>
              <a:rPr lang="ru-RU" altLang="ru-RU" sz="1200" dirty="0" smtClean="0">
                <a:solidFill>
                  <a:srgbClr val="025198"/>
                </a:solidFill>
              </a:rPr>
              <a:t>ОБЯЗАТЕЛЬНОЕ СОЦИАЛЬНОЕ СТРАХОВАНИЕ ОТ НЕСЧАСТНЫХ СЛУЧАЕВ </a:t>
            </a:r>
            <a:br>
              <a:rPr lang="ru-RU" altLang="ru-RU" sz="1200" dirty="0" smtClean="0">
                <a:solidFill>
                  <a:srgbClr val="025198"/>
                </a:solidFill>
              </a:rPr>
            </a:br>
            <a:r>
              <a:rPr lang="ru-RU" altLang="ru-RU" sz="1200" dirty="0" smtClean="0">
                <a:solidFill>
                  <a:srgbClr val="025198"/>
                </a:solidFill>
              </a:rPr>
              <a:t>НА ПРОИЗВОДСТВЕ И ПРОФЕССИОНАЛЬНЫХ ЗАБОЛЕВАНИЙ</a:t>
            </a:r>
            <a:endParaRPr lang="ru-RU" altLang="ru-RU" sz="1200" dirty="0">
              <a:solidFill>
                <a:srgbClr val="02519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76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214282" y="428604"/>
            <a:ext cx="8929718" cy="714380"/>
          </a:xfrm>
          <a:prstGeom prst="rect">
            <a:avLst/>
          </a:prstGeom>
          <a:solidFill>
            <a:schemeClr val="bg1">
              <a:alpha val="8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72000" tIns="46038" rIns="18000" bIns="46038" anchor="ctr"/>
          <a:lstStyle/>
          <a:p>
            <a:pPr algn="ctr" defTabSz="957263" eaLnBrk="0" hangingPunct="0">
              <a:lnSpc>
                <a:spcPts val="2000"/>
              </a:lnSpc>
              <a:defRPr/>
            </a:pPr>
            <a:r>
              <a:rPr lang="ru-RU" sz="1600" b="1" dirty="0" smtClean="0">
                <a:solidFill>
                  <a:srgbClr val="0070C0"/>
                </a:solidFill>
              </a:rPr>
              <a:t>ЗАДАЧИ ОБЯЗАТЕЛЬНОГО СОЦИАЛЬНОГО СТРАХОВАНИЯ</a:t>
            </a:r>
          </a:p>
          <a:p>
            <a:pPr algn="ctr" defTabSz="957263" eaLnBrk="0" hangingPunct="0">
              <a:lnSpc>
                <a:spcPts val="2000"/>
              </a:lnSpc>
              <a:defRPr/>
            </a:pPr>
            <a:r>
              <a:rPr lang="ru-RU" sz="1600" b="1" dirty="0" smtClean="0">
                <a:solidFill>
                  <a:srgbClr val="0070C0"/>
                </a:solidFill>
              </a:rPr>
              <a:t>ОТ НЕСЧАСТНЫХ СЛУЧАЕВ НА ПРОИЗВОДСТВЕ И ПРОФЕССИОНАЛЬНЫХ ЗАБОЛЕВАНИЙ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79388" y="3357563"/>
            <a:ext cx="6337300" cy="900112"/>
          </a:xfrm>
          <a:prstGeom prst="roundRect">
            <a:avLst>
              <a:gd name="adj" fmla="val 9106"/>
            </a:avLst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88900" indent="3175" algn="just">
              <a:buFont typeface="Wingdings" pitchFamily="2" charset="2"/>
              <a:buChar char="ü"/>
              <a:defRPr/>
            </a:pPr>
            <a:r>
              <a:rPr kumimoji="1" lang="ru-RU" sz="1550" b="1" dirty="0" smtClean="0">
                <a:solidFill>
                  <a:schemeClr val="bg1"/>
                </a:solidFill>
              </a:rPr>
              <a:t> Возмещение  </a:t>
            </a:r>
            <a:r>
              <a:rPr kumimoji="1" lang="ru-RU" sz="1550" b="1" dirty="0">
                <a:solidFill>
                  <a:schemeClr val="bg1"/>
                </a:solidFill>
              </a:rPr>
              <a:t>вреда,  причиненного  жизни  и  здоровью</a:t>
            </a:r>
          </a:p>
          <a:p>
            <a:pPr marL="88900" algn="just">
              <a:defRPr/>
            </a:pPr>
            <a:r>
              <a:rPr kumimoji="1" lang="ru-RU" sz="1550" b="1" dirty="0">
                <a:solidFill>
                  <a:schemeClr val="bg1"/>
                </a:solidFill>
              </a:rPr>
              <a:t>   застрахованного  при  исполнении  им  обязанностей </a:t>
            </a:r>
          </a:p>
          <a:p>
            <a:pPr marL="88900">
              <a:defRPr/>
            </a:pPr>
            <a:r>
              <a:rPr kumimoji="1" lang="ru-RU" sz="1550" b="1" dirty="0">
                <a:solidFill>
                  <a:schemeClr val="bg1"/>
                </a:solidFill>
              </a:rPr>
              <a:t>   по  трудовому  договору</a:t>
            </a:r>
            <a:endParaRPr kumimoji="1" lang="en-US" sz="1550" b="1" dirty="0">
              <a:solidFill>
                <a:schemeClr val="bg1"/>
              </a:solidFill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gray">
          <a:xfrm>
            <a:off x="971550" y="4365625"/>
            <a:ext cx="6769100" cy="900113"/>
          </a:xfrm>
          <a:prstGeom prst="roundRect">
            <a:avLst>
              <a:gd name="adj" fmla="val 9106"/>
            </a:avLst>
          </a:prstGeom>
          <a:solidFill>
            <a:schemeClr val="accent6">
              <a:lumMod val="75000"/>
            </a:schemeClr>
          </a:solidFill>
          <a:ln w="254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88900">
              <a:buFont typeface="Wingdings" pitchFamily="2" charset="2"/>
              <a:buChar char="ü"/>
              <a:defRPr/>
            </a:pPr>
            <a:r>
              <a:rPr kumimoji="1" lang="ru-RU" sz="1600" b="1" dirty="0">
                <a:solidFill>
                  <a:schemeClr val="bg1"/>
                </a:solidFill>
              </a:rPr>
              <a:t> </a:t>
            </a:r>
            <a:r>
              <a:rPr kumimoji="1" lang="ru-RU" sz="1550" b="1" dirty="0" smtClean="0">
                <a:solidFill>
                  <a:schemeClr val="bg1"/>
                </a:solidFill>
              </a:rPr>
              <a:t>Обеспечение </a:t>
            </a:r>
            <a:r>
              <a:rPr kumimoji="1" lang="ru-RU" sz="1550" b="1" dirty="0">
                <a:solidFill>
                  <a:schemeClr val="bg1"/>
                </a:solidFill>
              </a:rPr>
              <a:t>экономической заинтересованности </a:t>
            </a:r>
          </a:p>
          <a:p>
            <a:pPr marL="88900">
              <a:defRPr/>
            </a:pPr>
            <a:r>
              <a:rPr kumimoji="1" lang="ru-RU" sz="1550" b="1" dirty="0">
                <a:solidFill>
                  <a:schemeClr val="bg1"/>
                </a:solidFill>
              </a:rPr>
              <a:t>  субъектов страхования  в снижении профессионального риска</a:t>
            </a:r>
            <a:endParaRPr kumimoji="1" lang="en-US" sz="1550" b="1" dirty="0">
              <a:solidFill>
                <a:schemeClr val="bg1"/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gray">
          <a:xfrm>
            <a:off x="1643042" y="5429264"/>
            <a:ext cx="7343775" cy="900112"/>
          </a:xfrm>
          <a:prstGeom prst="roundRect">
            <a:avLst>
              <a:gd name="adj" fmla="val 9106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marL="88900" eaLnBrk="0" hangingPunct="0">
              <a:buFont typeface="Wingdings" pitchFamily="2" charset="2"/>
              <a:buChar char="ü"/>
              <a:defRPr/>
            </a:pPr>
            <a:r>
              <a:rPr kumimoji="1" lang="ru-RU" sz="1500" b="1" dirty="0">
                <a:solidFill>
                  <a:schemeClr val="bg1"/>
                </a:solidFill>
              </a:rPr>
              <a:t> </a:t>
            </a:r>
            <a:r>
              <a:rPr kumimoji="1" lang="ru-RU" sz="1500" b="1" dirty="0" smtClean="0">
                <a:solidFill>
                  <a:schemeClr val="bg1"/>
                </a:solidFill>
              </a:rPr>
              <a:t> </a:t>
            </a:r>
            <a:r>
              <a:rPr kumimoji="1" lang="ru-RU" sz="1550" b="1" dirty="0" smtClean="0">
                <a:solidFill>
                  <a:schemeClr val="bg1"/>
                </a:solidFill>
              </a:rPr>
              <a:t>Обеспечение </a:t>
            </a:r>
            <a:r>
              <a:rPr kumimoji="1" lang="ru-RU" sz="1550" b="1" dirty="0">
                <a:solidFill>
                  <a:schemeClr val="bg1"/>
                </a:solidFill>
              </a:rPr>
              <a:t>предупредительных мер по сокращению</a:t>
            </a:r>
          </a:p>
          <a:p>
            <a:pPr marL="88900" eaLnBrk="0" hangingPunct="0">
              <a:defRPr/>
            </a:pPr>
            <a:r>
              <a:rPr kumimoji="1" lang="ru-RU" sz="1550" b="1" dirty="0">
                <a:solidFill>
                  <a:schemeClr val="bg1"/>
                </a:solidFill>
              </a:rPr>
              <a:t>  производственного травматизма и  профессиональных заболеваний</a:t>
            </a:r>
            <a:endParaRPr kumimoji="1" lang="en-US" sz="1550" b="1" dirty="0">
              <a:solidFill>
                <a:schemeClr val="bg1"/>
              </a:solidFill>
            </a:endParaRPr>
          </a:p>
        </p:txBody>
      </p:sp>
      <p:pic>
        <p:nvPicPr>
          <p:cNvPr id="6" name="Picture 19" descr="20120909davs-sintes-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500174"/>
            <a:ext cx="3888432" cy="1894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3" descr="201302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214422"/>
            <a:ext cx="2520280" cy="1811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 t="15599" r="52246" b="14209"/>
          <a:stretch>
            <a:fillRect/>
          </a:stretch>
        </p:blipFill>
        <p:spPr bwMode="auto">
          <a:xfrm>
            <a:off x="6732240" y="1412776"/>
            <a:ext cx="2278063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Shape 80"/>
          <p:cNvPicPr/>
          <p:nvPr/>
        </p:nvPicPr>
        <p:blipFill>
          <a:blip r:embed="rId6"/>
          <a:stretch/>
        </p:blipFill>
        <p:spPr>
          <a:xfrm>
            <a:off x="20026" y="117503"/>
            <a:ext cx="1304519" cy="102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15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285750" y="1628775"/>
            <a:ext cx="8572500" cy="354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Ctr="1"/>
          <a:lstStyle>
            <a:lvl1pPr marL="342900" indent="-342900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marL="0" lvl="2" indent="0" algn="just">
              <a:spcBef>
                <a:spcPct val="0"/>
              </a:spcBef>
              <a:buClrTx/>
              <a:buSzPct val="110000"/>
              <a:buFontTx/>
              <a:buNone/>
            </a:pPr>
            <a:r>
              <a:rPr lang="ru-RU" altLang="ru-RU" sz="2000" b="1" dirty="0">
                <a:solidFill>
                  <a:srgbClr val="254061"/>
                </a:solidFill>
                <a:latin typeface="Arial" panose="020B0604020202020204" pitchFamily="34" charset="0"/>
              </a:rPr>
              <a:t>         </a:t>
            </a:r>
            <a:r>
              <a:rPr lang="ru-RU" altLang="ru-RU" sz="1800" b="1" dirty="0">
                <a:solidFill>
                  <a:srgbClr val="002060"/>
                </a:solidFill>
                <a:latin typeface="Arial" panose="020B0604020202020204" pitchFamily="34" charset="0"/>
              </a:rPr>
              <a:t>В целях управления профессиональными рисками Фонд наряду со страхователями участвует в </a:t>
            </a:r>
            <a:r>
              <a:rPr lang="ru-RU" altLang="ru-RU" sz="1800" b="1" dirty="0" err="1">
                <a:solidFill>
                  <a:srgbClr val="002060"/>
                </a:solidFill>
                <a:latin typeface="Arial" panose="020B0604020202020204" pitchFamily="34" charset="0"/>
              </a:rPr>
              <a:t>софинансировании</a:t>
            </a:r>
            <a:r>
              <a:rPr lang="ru-RU" altLang="ru-RU" sz="1800" b="1" dirty="0">
                <a:solidFill>
                  <a:srgbClr val="002060"/>
                </a:solidFill>
                <a:latin typeface="Arial" panose="020B0604020202020204" pitchFamily="34" charset="0"/>
              </a:rPr>
              <a:t> целого ряда мероприятий, направленных на сокращение производственного травматизма и профессиональной заболеваемости.</a:t>
            </a:r>
          </a:p>
          <a:p>
            <a:pPr marL="0" lvl="2" indent="0" algn="just">
              <a:spcBef>
                <a:spcPct val="0"/>
              </a:spcBef>
              <a:buClrTx/>
              <a:buSzPct val="110000"/>
              <a:buFontTx/>
              <a:buNone/>
            </a:pPr>
            <a:r>
              <a:rPr lang="ru-RU" altLang="ru-RU" sz="1800" b="1" dirty="0">
                <a:solidFill>
                  <a:srgbClr val="C00000"/>
                </a:solidFill>
                <a:latin typeface="Arial" panose="020B0604020202020204" pitchFamily="34" charset="0"/>
              </a:rPr>
              <a:t>С 2001 года, Фонд принимает решения о направлении страхователями до 2</a:t>
            </a:r>
            <a:r>
              <a:rPr lang="ru-RU" altLang="ru-RU" sz="1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0 </a:t>
            </a:r>
            <a:r>
              <a:rPr lang="ru-RU" altLang="ru-RU" sz="1800" b="1" dirty="0">
                <a:solidFill>
                  <a:srgbClr val="C00000"/>
                </a:solidFill>
                <a:latin typeface="Arial" panose="020B0604020202020204" pitchFamily="34" charset="0"/>
              </a:rPr>
              <a:t>процентов сумм страховых взносов </a:t>
            </a:r>
            <a:r>
              <a:rPr lang="ru-RU" altLang="ru-RU" sz="1800" b="1" dirty="0">
                <a:solidFill>
                  <a:srgbClr val="002060"/>
                </a:solidFill>
                <a:latin typeface="Arial" panose="020B0604020202020204" pitchFamily="34" charset="0"/>
              </a:rPr>
              <a:t>на обязательное социальное страхование от несчастных случаев на производстве и профессиональных заболеваний </a:t>
            </a:r>
            <a:r>
              <a:rPr lang="ru-RU" altLang="ru-RU" sz="1800" b="1" dirty="0">
                <a:solidFill>
                  <a:srgbClr val="C00000"/>
                </a:solidFill>
                <a:latin typeface="Arial" panose="020B0604020202020204" pitchFamily="34" charset="0"/>
              </a:rPr>
              <a:t>на финансовое обеспечение предупредительных мер</a:t>
            </a:r>
          </a:p>
          <a:p>
            <a:pPr marL="0" lvl="2" indent="0" algn="just">
              <a:spcBef>
                <a:spcPct val="0"/>
              </a:spcBef>
              <a:buClrTx/>
              <a:buSzPct val="110000"/>
              <a:buFontTx/>
              <a:buNone/>
            </a:pPr>
            <a:endParaRPr lang="ru-RU" altLang="ru-RU" sz="1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185738" y="449263"/>
            <a:ext cx="8488362" cy="83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541338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1800" b="1">
                <a:latin typeface="Georgia" panose="02040502050405020303" pitchFamily="18" charset="0"/>
              </a:rPr>
              <a:t> </a:t>
            </a:r>
            <a:r>
              <a:rPr lang="ru-RU" altLang="ru-RU" sz="1800" b="1">
                <a:solidFill>
                  <a:srgbClr val="376092"/>
                </a:solidFill>
                <a:latin typeface="Arial" panose="020B0604020202020204" pitchFamily="34" charset="0"/>
              </a:rPr>
              <a:t>Финансовое обеспечение предупредительных мер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1800" b="1">
                <a:solidFill>
                  <a:srgbClr val="376092"/>
                </a:solidFill>
                <a:latin typeface="Arial" panose="020B0604020202020204" pitchFamily="34" charset="0"/>
              </a:rPr>
              <a:t>по сокращению производственного травматизма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1800" b="1">
                <a:solidFill>
                  <a:srgbClr val="376092"/>
                </a:solidFill>
                <a:latin typeface="Arial" panose="020B0604020202020204" pitchFamily="34" charset="0"/>
              </a:rPr>
              <a:t>и профессиональных заболеваний</a:t>
            </a:r>
          </a:p>
        </p:txBody>
      </p:sp>
      <p:grpSp>
        <p:nvGrpSpPr>
          <p:cNvPr id="4100" name="Group 3"/>
          <p:cNvGrpSpPr>
            <a:grpSpLocks/>
          </p:cNvGrpSpPr>
          <p:nvPr/>
        </p:nvGrpSpPr>
        <p:grpSpPr bwMode="auto">
          <a:xfrm>
            <a:off x="428625" y="4572000"/>
            <a:ext cx="8229600" cy="1712913"/>
            <a:chOff x="270" y="2880"/>
            <a:chExt cx="5184" cy="1079"/>
          </a:xfrm>
        </p:grpSpPr>
        <p:grpSp>
          <p:nvGrpSpPr>
            <p:cNvPr id="4106" name="Group 4"/>
            <p:cNvGrpSpPr>
              <a:grpSpLocks/>
            </p:cNvGrpSpPr>
            <p:nvPr/>
          </p:nvGrpSpPr>
          <p:grpSpPr bwMode="auto">
            <a:xfrm>
              <a:off x="2025" y="2880"/>
              <a:ext cx="3429" cy="1036"/>
              <a:chOff x="2025" y="2880"/>
              <a:chExt cx="3429" cy="1036"/>
            </a:xfrm>
          </p:grpSpPr>
          <p:pic>
            <p:nvPicPr>
              <p:cNvPr id="4108" name="Picture 5"/>
              <p:cNvPicPr>
                <a:picLocks noChangeAspect="1" noChangeArrowheads="1"/>
              </p:cNvPicPr>
              <p:nvPr/>
            </p:nvPicPr>
            <p:blipFill>
              <a:blip r:embed="rId3">
                <a:lum brigh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25" y="2880"/>
                <a:ext cx="2060" cy="1036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107933" dir="8100000" algn="ctr" rotWithShape="0">
                  <a:srgbClr val="808080">
                    <a:alpha val="50026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>
                        <a:lum bright="10000"/>
                      </a:blip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</a:extLst>
            </p:spPr>
          </p:pic>
          <p:pic>
            <p:nvPicPr>
              <p:cNvPr id="4109" name="Picture 6"/>
              <p:cNvPicPr>
                <a:picLocks noChangeAspect="1" noChangeArrowheads="1"/>
              </p:cNvPicPr>
              <p:nvPr/>
            </p:nvPicPr>
            <p:blipFill>
              <a:blip r:embed="rId4">
                <a:lum bright="1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33" y="2880"/>
                <a:ext cx="1321" cy="1036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107933" dir="2700000" algn="ctr" rotWithShape="0">
                  <a:srgbClr val="808080">
                    <a:alpha val="50026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>
                        <a:lum bright="10000"/>
                      </a:blip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107" name="Picture 7"/>
            <p:cNvPicPr>
              <a:picLocks noChangeAspect="1" noChangeArrowheads="1"/>
            </p:cNvPicPr>
            <p:nvPr/>
          </p:nvPicPr>
          <p:blipFill>
            <a:blip r:embed="rId5">
              <a:lum brigh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572"/>
            <a:stretch>
              <a:fillRect/>
            </a:stretch>
          </p:blipFill>
          <p:spPr bwMode="auto">
            <a:xfrm>
              <a:off x="270" y="2880"/>
              <a:ext cx="1619" cy="1079"/>
            </a:xfrm>
            <a:prstGeom prst="rect">
              <a:avLst/>
            </a:prstGeom>
            <a:noFill/>
            <a:ln>
              <a:noFill/>
            </a:ln>
            <a:effectLst>
              <a:outerShdw dist="107933" dir="8100000" algn="ctr" rotWithShape="0">
                <a:srgbClr val="808080">
                  <a:alpha val="50026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blipFill dpi="0" rotWithShape="0">
                    <a:blip>
                      <a:lum bright="10000"/>
                    </a:blip>
                    <a:srcRect b="11572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</a:extLst>
          </p:spPr>
        </p:pic>
      </p:grpSp>
      <p:grpSp>
        <p:nvGrpSpPr>
          <p:cNvPr id="4103" name="Group 10"/>
          <p:cNvGrpSpPr>
            <a:grpSpLocks/>
          </p:cNvGrpSpPr>
          <p:nvPr/>
        </p:nvGrpSpPr>
        <p:grpSpPr bwMode="auto">
          <a:xfrm>
            <a:off x="-180975" y="0"/>
            <a:ext cx="10367963" cy="396875"/>
            <a:chOff x="-114" y="0"/>
            <a:chExt cx="6531" cy="250"/>
          </a:xfrm>
        </p:grpSpPr>
        <p:sp>
          <p:nvSpPr>
            <p:cNvPr id="4104" name="Rectangle 11"/>
            <p:cNvSpPr>
              <a:spLocks noChangeArrowheads="1"/>
            </p:cNvSpPr>
            <p:nvPr/>
          </p:nvSpPr>
          <p:spPr bwMode="auto">
            <a:xfrm>
              <a:off x="794" y="0"/>
              <a:ext cx="49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Calibri" panose="020F050202020403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ru-RU" altLang="ru-RU" sz="1000" b="1">
                  <a:solidFill>
                    <a:srgbClr val="376092"/>
                  </a:solidFill>
                </a:rPr>
                <a:t>ОБЯЗАТЕЛЬНОЕ СОЦИАЛЬНОЕ СТРАХОВАНИЕ ОТ НЕСЧАСТНЫХ СЛУЧАЕВ НА ПРОИЗВОДСТВЕ И ПРОФЕССИОНАЛЬНЫХ ЗАБОЛЕВАНИЙ</a:t>
              </a:r>
            </a:p>
          </p:txBody>
        </p:sp>
        <p:sp>
          <p:nvSpPr>
            <p:cNvPr id="4105" name="Freeform 12"/>
            <p:cNvSpPr>
              <a:spLocks noChangeArrowheads="1"/>
            </p:cNvSpPr>
            <p:nvPr/>
          </p:nvSpPr>
          <p:spPr bwMode="auto">
            <a:xfrm>
              <a:off x="-114" y="119"/>
              <a:ext cx="6531" cy="44"/>
            </a:xfrm>
            <a:custGeom>
              <a:avLst/>
              <a:gdLst>
                <a:gd name="T0" fmla="*/ 0 w 10369152"/>
                <a:gd name="T1" fmla="*/ 0 h 71519"/>
                <a:gd name="T2" fmla="*/ 0 w 10369152"/>
                <a:gd name="T3" fmla="*/ 0 h 71519"/>
                <a:gd name="T4" fmla="*/ 0 w 10369152"/>
                <a:gd name="T5" fmla="*/ 0 h 71519"/>
                <a:gd name="T6" fmla="*/ 0 w 10369152"/>
                <a:gd name="T7" fmla="*/ 0 h 71519"/>
                <a:gd name="T8" fmla="*/ 0 w 10369152"/>
                <a:gd name="T9" fmla="*/ 0 h 715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369152" h="71519">
                  <a:moveTo>
                    <a:pt x="1374431" y="27349"/>
                  </a:moveTo>
                  <a:lnTo>
                    <a:pt x="8994721" y="27349"/>
                  </a:lnTo>
                  <a:lnTo>
                    <a:pt x="8994721" y="44170"/>
                  </a:lnTo>
                  <a:lnTo>
                    <a:pt x="1374431" y="44170"/>
                  </a:lnTo>
                  <a:lnTo>
                    <a:pt x="1374431" y="27349"/>
                  </a:lnTo>
                  <a:close/>
                </a:path>
              </a:pathLst>
            </a:custGeom>
            <a:solidFill>
              <a:srgbClr val="4F81BD"/>
            </a:solidFill>
            <a:ln w="25560" cap="flat">
              <a:solidFill>
                <a:srgbClr val="385D8A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4" name="Shape 80"/>
          <p:cNvPicPr/>
          <p:nvPr/>
        </p:nvPicPr>
        <p:blipFill>
          <a:blip r:embed="rId6"/>
          <a:stretch/>
        </p:blipFill>
        <p:spPr>
          <a:xfrm>
            <a:off x="150524" y="103188"/>
            <a:ext cx="1217910" cy="104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836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58888" y="352425"/>
            <a:ext cx="7019925" cy="700088"/>
            <a:chOff x="672" y="144"/>
            <a:chExt cx="4944" cy="672"/>
          </a:xfrm>
        </p:grpSpPr>
        <p:sp>
          <p:nvSpPr>
            <p:cNvPr id="15373" name="Line 4"/>
            <p:cNvSpPr>
              <a:spLocks noChangeShapeType="1"/>
            </p:cNvSpPr>
            <p:nvPr/>
          </p:nvSpPr>
          <p:spPr bwMode="auto">
            <a:xfrm>
              <a:off x="714" y="144"/>
              <a:ext cx="0" cy="672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15374" name="Line 5"/>
            <p:cNvSpPr>
              <a:spLocks noChangeShapeType="1"/>
            </p:cNvSpPr>
            <p:nvPr/>
          </p:nvSpPr>
          <p:spPr bwMode="auto">
            <a:xfrm>
              <a:off x="672" y="144"/>
              <a:ext cx="4944" cy="0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ru-RU"/>
            </a:p>
          </p:txBody>
        </p:sp>
      </p:grpSp>
      <p:sp>
        <p:nvSpPr>
          <p:cNvPr id="245778" name="Rectangle 18"/>
          <p:cNvSpPr>
            <a:spLocks noChangeArrowheads="1"/>
          </p:cNvSpPr>
          <p:nvPr/>
        </p:nvSpPr>
        <p:spPr bwMode="auto">
          <a:xfrm>
            <a:off x="2987675" y="1617801"/>
            <a:ext cx="5832475" cy="230505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 eaLnBrk="0" hangingPunct="0">
              <a:lnSpc>
                <a:spcPct val="110000"/>
              </a:lnSpc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ru-RU" sz="1600" dirty="0">
                <a:solidFill>
                  <a:srgbClr val="002060"/>
                </a:solidFill>
                <a:latin typeface="Bookman Old Style" pitchFamily="18" charset="0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+mj-lt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+mj-lt"/>
              </a:rPr>
              <a:t>2025</a:t>
            </a:r>
            <a:r>
              <a:rPr lang="ru-RU" sz="1600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+mj-lt"/>
              </a:rPr>
              <a:t>году:</a:t>
            </a:r>
          </a:p>
          <a:p>
            <a:pPr indent="173038" algn="just" eaLnBrk="0" hangingPunct="0">
              <a:lnSpc>
                <a:spcPct val="110000"/>
              </a:lnSpc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+mj-lt"/>
              </a:rPr>
              <a:t>410 страхователей 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использовали средства Фонда на финансирование предупредительных </a:t>
            </a:r>
            <a:r>
              <a:rPr lang="ru-RU" sz="1600" dirty="0" smtClean="0">
                <a:solidFill>
                  <a:srgbClr val="002060"/>
                </a:solidFill>
                <a:latin typeface="+mj-lt"/>
              </a:rPr>
              <a:t>мер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+mj-lt"/>
              </a:rPr>
              <a:t>на сумму </a:t>
            </a:r>
          </a:p>
          <a:p>
            <a:pPr indent="173038" algn="just" eaLnBrk="0" hangingPunct="0">
              <a:lnSpc>
                <a:spcPct val="110000"/>
              </a:lnSpc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rgbClr val="FF0000"/>
                </a:solidFill>
                <a:latin typeface="+mj-lt"/>
              </a:rPr>
              <a:t>163 404 191, 45 коп.</a:t>
            </a:r>
            <a:endParaRPr lang="ru-RU" sz="1600" dirty="0">
              <a:solidFill>
                <a:srgbClr val="FF0000"/>
              </a:solidFill>
              <a:latin typeface="+mj-lt"/>
            </a:endParaRPr>
          </a:p>
          <a:p>
            <a:pPr algn="just" eaLnBrk="0" hangingPunct="0">
              <a:lnSpc>
                <a:spcPct val="110000"/>
              </a:lnSpc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ru-RU" sz="1600" dirty="0">
                <a:latin typeface="+mj-lt"/>
              </a:rPr>
              <a:t>    </a:t>
            </a:r>
            <a:endParaRPr lang="ru-RU" sz="1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45786" name="Rectangle 26"/>
          <p:cNvSpPr>
            <a:spLocks noChangeArrowheads="1"/>
          </p:cNvSpPr>
          <p:nvPr/>
        </p:nvSpPr>
        <p:spPr bwMode="auto">
          <a:xfrm>
            <a:off x="428596" y="3776801"/>
            <a:ext cx="6264275" cy="2016125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lnSpc>
                <a:spcPct val="110000"/>
              </a:lnSpc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endParaRPr lang="ru-RU" sz="1600" dirty="0">
              <a:latin typeface="+mn-lt"/>
            </a:endParaRPr>
          </a:p>
          <a:p>
            <a:pPr eaLnBrk="0" hangingPunct="0">
              <a:lnSpc>
                <a:spcPct val="110000"/>
              </a:lnSpc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    </a:t>
            </a:r>
            <a:r>
              <a:rPr lang="ru-RU" dirty="0" smtClean="0">
                <a:solidFill>
                  <a:srgbClr val="002060"/>
                </a:solidFill>
                <a:latin typeface="+mn-lt"/>
              </a:rPr>
              <a:t>Размер ассигнований, доведенных на финансовое обеспечение предупредительных мер Фондом до регионального отделения на 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2026</a:t>
            </a:r>
            <a:r>
              <a:rPr lang="ru-RU" dirty="0" smtClean="0">
                <a:solidFill>
                  <a:srgbClr val="002060"/>
                </a:solidFill>
                <a:latin typeface="+mn-lt"/>
              </a:rPr>
              <a:t> год составляет </a:t>
            </a:r>
          </a:p>
          <a:p>
            <a:pPr eaLnBrk="0" hangingPunct="0">
              <a:lnSpc>
                <a:spcPct val="110000"/>
              </a:lnSpc>
              <a:buClr>
                <a:schemeClr val="hlink"/>
              </a:buClr>
              <a:buSzPct val="110000"/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+mn-lt"/>
              </a:rPr>
              <a:t>201 713 300 руб.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45788" name="Picture 28" descr="proizvo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561347"/>
            <a:ext cx="2627784" cy="3296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6" descr="http://baseoil.ru/image/aHR0cDovL3d3dy52c2x1aC5ydS9zeXN0ZW0vcG9zdF9pbWFnZXMvbGFyZ2UvMjU1LzI1NTc0NS8lRDAlOTElRDAlQjUlRDAlQjclRDAlQkUlRDAlQkYlRDAlQjAlRDElODElRDAlQkQlRDAlQkUlRDElODElRDElODIlRDElOEMuanBlZz8xMzUwNTUzMTE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357298"/>
            <a:ext cx="2592288" cy="2497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одзаголовок 2"/>
          <p:cNvSpPr txBox="1">
            <a:spLocks/>
          </p:cNvSpPr>
          <p:nvPr/>
        </p:nvSpPr>
        <p:spPr bwMode="auto">
          <a:xfrm>
            <a:off x="0" y="500042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auto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ФИНАНСОВОЕ ОБЕСПЕЧЕНИЕ ПРЕДУПРЕДИТЕЛЬНЫХ МЕР,</a:t>
            </a:r>
          </a:p>
          <a:p>
            <a:pPr algn="ctr" fontAlgn="auto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 ПО СОКРАЩЕНИЮ ПРОИЗВОДСТВЕННОГО ТРАВМАТИЗМА И</a:t>
            </a:r>
          </a:p>
          <a:p>
            <a:pPr algn="ctr" fontAlgn="auto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 ПРОФЕССИОНАЛЬНЫХ ЗАБОЛЕВАНИЙ</a:t>
            </a:r>
            <a:endParaRPr lang="ru-RU" altLang="ru-RU" sz="1600" b="1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2910" y="142852"/>
            <a:ext cx="7920038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cap="all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9" name="Shape 80"/>
          <p:cNvPicPr/>
          <p:nvPr/>
        </p:nvPicPr>
        <p:blipFill>
          <a:blip r:embed="rId4"/>
          <a:stretch/>
        </p:blipFill>
        <p:spPr>
          <a:xfrm>
            <a:off x="150524" y="103188"/>
            <a:ext cx="1217910" cy="104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14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680904829"/>
              </p:ext>
            </p:extLst>
          </p:nvPr>
        </p:nvGraphicFramePr>
        <p:xfrm>
          <a:off x="-180528" y="1300000"/>
          <a:ext cx="9009858" cy="5575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99592" y="260648"/>
            <a:ext cx="8110265" cy="63017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СТРУКТУРА ПРЕДУПРЕДИТЕЛЬНЫХ МЕР </a:t>
            </a:r>
          </a:p>
          <a:p>
            <a:pPr algn="ctr"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</a:rPr>
              <a:t>ПО СОКРАЩЕНИЮ ПРОИЗВОДСТВЕННОГО ТРАВМАТИЗМА И </a:t>
            </a:r>
            <a:r>
              <a:rPr lang="ru-RU" altLang="ru-RU" dirty="0" smtClean="0">
                <a:solidFill>
                  <a:schemeClr val="tx1"/>
                </a:solidFill>
              </a:rPr>
              <a:t>ПРОФЗАБОЛЕВАНИЙ</a:t>
            </a:r>
          </a:p>
          <a:p>
            <a:pPr algn="ctr">
              <a:lnSpc>
                <a:spcPct val="90000"/>
              </a:lnSpc>
            </a:pPr>
            <a:r>
              <a:rPr lang="ru-RU" altLang="ru-RU" dirty="0" smtClean="0">
                <a:solidFill>
                  <a:schemeClr val="tx1"/>
                </a:solidFill>
              </a:rPr>
              <a:t> </a:t>
            </a:r>
            <a:r>
              <a:rPr lang="ru-RU" altLang="ru-RU" dirty="0">
                <a:solidFill>
                  <a:schemeClr val="tx1"/>
                </a:solidFill>
              </a:rPr>
              <a:t>(ПО СТАТЬЯМ РАСХОДОВ</a:t>
            </a:r>
            <a:r>
              <a:rPr lang="ru-RU" altLang="ru-RU" dirty="0" smtClean="0">
                <a:solidFill>
                  <a:schemeClr val="tx1"/>
                </a:solidFill>
              </a:rPr>
              <a:t>),  </a:t>
            </a:r>
            <a:r>
              <a:rPr lang="ru-RU" altLang="ru-RU" dirty="0" smtClean="0">
                <a:solidFill>
                  <a:schemeClr val="tx1"/>
                </a:solidFill>
              </a:rPr>
              <a:t>2025 </a:t>
            </a:r>
            <a:r>
              <a:rPr lang="ru-RU" altLang="ru-RU" dirty="0">
                <a:solidFill>
                  <a:schemeClr val="tx1"/>
                </a:solidFill>
              </a:rPr>
              <a:t>год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483768" y="987329"/>
            <a:ext cx="3794096" cy="30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7500" tIns="35100" rIns="67500" bIns="3510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buSzPct val="100000"/>
            </a:pPr>
            <a:r>
              <a:rPr lang="ru-RU" altLang="ru-RU" sz="1500" b="1" dirty="0">
                <a:solidFill>
                  <a:srgbClr val="DB1318"/>
                </a:solidFill>
                <a:latin typeface="Calibri" panose="020F0502020204030204" pitchFamily="34" charset="0"/>
              </a:rPr>
              <a:t>Всего – </a:t>
            </a:r>
            <a:r>
              <a:rPr lang="en-US" altLang="ru-RU" sz="1500" b="1" dirty="0">
                <a:solidFill>
                  <a:srgbClr val="DB1318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1500" b="1" dirty="0" smtClean="0">
                <a:solidFill>
                  <a:srgbClr val="DB1318"/>
                </a:solidFill>
                <a:latin typeface="Calibri" panose="020F0502020204030204" pitchFamily="34" charset="0"/>
              </a:rPr>
              <a:t>163 404 191,45 коп.</a:t>
            </a:r>
            <a:endParaRPr lang="ru-RU" altLang="ru-RU" sz="1500" b="1" dirty="0">
              <a:solidFill>
                <a:srgbClr val="DB1318"/>
              </a:solidFill>
              <a:latin typeface="Calibri" panose="020F050202020403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7086600" y="5726907"/>
            <a:ext cx="2057400" cy="273844"/>
          </a:xfrm>
          <a:prstGeom prst="rect">
            <a:avLst/>
          </a:prstGeom>
        </p:spPr>
        <p:txBody>
          <a:bodyPr/>
          <a:lstStyle/>
          <a:p>
            <a:fld id="{D3897110-791C-476E-8045-5AB7AA0652D3}" type="slidenum">
              <a:rPr lang="ru-RU" smtClean="0"/>
              <a:t>5</a:t>
            </a:fld>
            <a:endParaRPr lang="ru-RU" dirty="0"/>
          </a:p>
        </p:txBody>
      </p:sp>
      <p:pic>
        <p:nvPicPr>
          <p:cNvPr id="9" name="Shape 80"/>
          <p:cNvPicPr/>
          <p:nvPr/>
        </p:nvPicPr>
        <p:blipFill>
          <a:blip r:embed="rId3"/>
          <a:stretch/>
        </p:blipFill>
        <p:spPr>
          <a:xfrm>
            <a:off x="0" y="116632"/>
            <a:ext cx="1109108" cy="102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8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карточка 1"/>
          <p:cNvSpPr/>
          <p:nvPr/>
        </p:nvSpPr>
        <p:spPr>
          <a:xfrm>
            <a:off x="214282" y="500042"/>
            <a:ext cx="8715436" cy="6143668"/>
          </a:xfrm>
          <a:prstGeom prst="flowChartPunchedCar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71472" y="785794"/>
            <a:ext cx="8072494" cy="825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indent="2667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1888"/>
              </a:lnSpc>
            </a:pPr>
            <a:r>
              <a:rPr lang="ru-RU" altLang="ru-RU" sz="1600" b="1" dirty="0">
                <a:solidFill>
                  <a:srgbClr val="376092"/>
                </a:solidFill>
              </a:rPr>
              <a:t>Изменения </a:t>
            </a:r>
          </a:p>
          <a:p>
            <a:pPr algn="ctr">
              <a:lnSpc>
                <a:spcPts val="1888"/>
              </a:lnSpc>
            </a:pPr>
            <a:r>
              <a:rPr lang="ru-RU" altLang="ru-RU" sz="1600" b="1" dirty="0">
                <a:solidFill>
                  <a:srgbClr val="376092"/>
                </a:solidFill>
              </a:rPr>
              <a:t>в Правилах финансового обеспечения предупредительных мер</a:t>
            </a:r>
          </a:p>
          <a:p>
            <a:pPr algn="ctr">
              <a:lnSpc>
                <a:spcPts val="1888"/>
              </a:lnSpc>
            </a:pPr>
            <a:r>
              <a:rPr lang="ru-RU" altLang="ru-RU" sz="1600" b="1" dirty="0" smtClean="0">
                <a:solidFill>
                  <a:srgbClr val="376092"/>
                </a:solidFill>
              </a:rPr>
              <a:t>(Приказ </a:t>
            </a:r>
            <a:r>
              <a:rPr lang="ru-RU" altLang="ru-RU" sz="1600" b="1" dirty="0">
                <a:solidFill>
                  <a:srgbClr val="376092"/>
                </a:solidFill>
              </a:rPr>
              <a:t>Минтруда </a:t>
            </a:r>
            <a:r>
              <a:rPr lang="ru-RU" altLang="ru-RU" sz="1600" b="1" dirty="0" smtClean="0">
                <a:solidFill>
                  <a:srgbClr val="376092"/>
                </a:solidFill>
              </a:rPr>
              <a:t>от 08.08.2025 №</a:t>
            </a:r>
            <a:r>
              <a:rPr lang="ru-RU" altLang="ru-RU" sz="1600" b="1" dirty="0" smtClean="0">
                <a:solidFill>
                  <a:srgbClr val="376092"/>
                </a:solidFill>
              </a:rPr>
              <a:t>497</a:t>
            </a:r>
            <a:r>
              <a:rPr lang="ru-RU" altLang="ru-RU" sz="1600" b="1" dirty="0" smtClean="0">
                <a:solidFill>
                  <a:srgbClr val="376092"/>
                </a:solidFill>
              </a:rPr>
              <a:t>н</a:t>
            </a:r>
            <a:r>
              <a:rPr lang="ru-RU" altLang="ru-RU" sz="1600" b="1" dirty="0" smtClean="0">
                <a:solidFill>
                  <a:srgbClr val="376092"/>
                </a:solidFill>
              </a:rPr>
              <a:t>)</a:t>
            </a:r>
            <a:endParaRPr lang="ru-RU" altLang="ru-RU" sz="1600" b="1" dirty="0">
              <a:solidFill>
                <a:srgbClr val="376092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57158" y="1928802"/>
            <a:ext cx="8501122" cy="443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58775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r>
              <a:rPr lang="ru-RU" sz="1600" dirty="0" smtClean="0">
                <a:latin typeface="+mj-lt"/>
              </a:rPr>
              <a:t>С </a:t>
            </a:r>
            <a:r>
              <a:rPr lang="ru-RU" sz="1600" dirty="0">
                <a:latin typeface="+mj-lt"/>
              </a:rPr>
              <a:t>учетом норм Налогового кодекса Российской Федерации внесены изменения, предусматривающие возмещение расходов на оплату санаторно-курортного лечения </a:t>
            </a:r>
            <a:br>
              <a:rPr lang="ru-RU" sz="1600" dirty="0">
                <a:latin typeface="+mj-lt"/>
              </a:rPr>
            </a:br>
            <a:r>
              <a:rPr lang="ru-RU" sz="1600" dirty="0">
                <a:solidFill>
                  <a:srgbClr val="FF0000"/>
                </a:solidFill>
                <a:latin typeface="+mj-lt"/>
              </a:rPr>
              <a:t>с учетом туристического налога</a:t>
            </a:r>
            <a:r>
              <a:rPr lang="ru-RU" sz="1600" dirty="0">
                <a:latin typeface="+mj-lt"/>
              </a:rPr>
              <a:t>, включенного в стоимость санаторно-курортной путевки</a:t>
            </a:r>
            <a:r>
              <a:rPr lang="ru-RU" sz="1600" dirty="0"/>
              <a:t>;</a:t>
            </a:r>
          </a:p>
          <a:p>
            <a:pPr lvl="0" indent="358775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r>
              <a:rPr lang="ru-RU" altLang="ru-RU" sz="1600" b="1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ru-RU" altLang="ru-RU" sz="1600" dirty="0">
                <a:latin typeface="+mj-lt"/>
              </a:rPr>
              <a:t>В</a:t>
            </a:r>
            <a:r>
              <a:rPr lang="ru-RU" sz="1600" dirty="0" smtClean="0">
                <a:latin typeface="+mj-lt"/>
              </a:rPr>
              <a:t>озможность </a:t>
            </a:r>
            <a:r>
              <a:rPr lang="ru-RU" sz="1600" dirty="0">
                <a:latin typeface="+mj-lt"/>
              </a:rPr>
              <a:t>страхователям приобретать автоматизированные системы выдачи 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(</a:t>
            </a:r>
            <a:r>
              <a:rPr lang="ru-RU" sz="1600" dirty="0" err="1">
                <a:solidFill>
                  <a:srgbClr val="FF0000"/>
                </a:solidFill>
                <a:latin typeface="+mj-lt"/>
              </a:rPr>
              <a:t>вендингового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 оборудования) и дозаторы для выдачи СИЗ</a:t>
            </a:r>
            <a:r>
              <a:rPr lang="ru-RU" sz="1600" dirty="0">
                <a:latin typeface="+mj-lt"/>
              </a:rPr>
              <a:t> и смывающих средств в рамках установленного подпунктом «г» пункта 2 Правил </a:t>
            </a:r>
            <a:r>
              <a:rPr lang="ru-RU" sz="1600" dirty="0" smtClean="0">
                <a:latin typeface="+mj-lt"/>
              </a:rPr>
              <a:t>мероприятия;</a:t>
            </a:r>
            <a:endParaRPr lang="ru-RU" sz="1600" dirty="0">
              <a:latin typeface="+mj-lt"/>
            </a:endParaRPr>
          </a:p>
          <a:p>
            <a:pPr lvl="0" indent="358775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r>
              <a:rPr lang="ru-RU" sz="1600" dirty="0">
                <a:latin typeface="+mj-lt"/>
              </a:rPr>
              <a:t>Установлены ограничения по стоимости санаторно-курортной путевки. </a:t>
            </a:r>
            <a:r>
              <a:rPr lang="ru-RU" sz="1600" dirty="0" smtClean="0">
                <a:latin typeface="+mj-lt"/>
              </a:rPr>
              <a:t>На 2026 </a:t>
            </a:r>
            <a:r>
              <a:rPr lang="ru-RU" sz="1600" dirty="0">
                <a:latin typeface="+mj-lt"/>
              </a:rPr>
              <a:t>год стоимость одного койко-дня определена в размере </a:t>
            </a:r>
            <a:r>
              <a:rPr lang="ru-RU" sz="1600" u="sng" dirty="0" smtClean="0">
                <a:solidFill>
                  <a:srgbClr val="FF0000"/>
                </a:solidFill>
                <a:latin typeface="+mj-lt"/>
              </a:rPr>
              <a:t>15</a:t>
            </a:r>
            <a:r>
              <a:rPr lang="ru-RU" sz="1600" u="sng" dirty="0">
                <a:solidFill>
                  <a:srgbClr val="FF0000"/>
                </a:solidFill>
                <a:latin typeface="+mj-lt"/>
              </a:rPr>
              <a:t> </a:t>
            </a:r>
            <a:r>
              <a:rPr lang="ru-RU" sz="1600" u="sng" dirty="0" smtClean="0">
                <a:solidFill>
                  <a:srgbClr val="FF0000"/>
                </a:solidFill>
                <a:latin typeface="+mj-lt"/>
              </a:rPr>
              <a:t>027,31 руб</a:t>
            </a:r>
            <a:r>
              <a:rPr lang="ru-RU" sz="1600" dirty="0" smtClean="0">
                <a:latin typeface="+mj-lt"/>
              </a:rPr>
              <a:t>. </a:t>
            </a:r>
            <a:r>
              <a:rPr lang="ru-RU" sz="1600" dirty="0">
                <a:latin typeface="+mj-lt"/>
              </a:rPr>
              <a:t>При этом Правилами предусмотрена ежегодная индексация стоимости одного </a:t>
            </a:r>
            <a:br>
              <a:rPr lang="ru-RU" sz="1600" dirty="0">
                <a:latin typeface="+mj-lt"/>
              </a:rPr>
            </a:br>
            <a:r>
              <a:rPr lang="ru-RU" sz="1600" dirty="0" smtClean="0">
                <a:latin typeface="+mj-lt"/>
              </a:rPr>
              <a:t>койко-дня;</a:t>
            </a:r>
          </a:p>
          <a:p>
            <a:pPr indent="358775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r>
              <a:rPr lang="ru-RU" sz="1600" dirty="0">
                <a:latin typeface="+mj-lt"/>
              </a:rPr>
              <a:t>Расширение возможности страхователя по приобретению отдельных приборов, 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оборудования для оснащения медицинского пункта (здравпункта, кабинета)</a:t>
            </a:r>
            <a:r>
              <a:rPr lang="ru-RU" sz="1600" dirty="0">
                <a:latin typeface="+mj-lt"/>
              </a:rPr>
              <a:t> страхователя в рамках мероприятия, предусмотренного подпунктом «о» пункта 2 Правил. Обращаем внимание, что перечень приобретаемого оборудования строго регламентирован </a:t>
            </a:r>
            <a:r>
              <a:rPr lang="ru-RU" sz="1600" dirty="0" smtClean="0">
                <a:latin typeface="+mj-lt"/>
              </a:rPr>
              <a:t>Правилами;</a:t>
            </a:r>
            <a:endParaRPr lang="ru-RU" sz="1600" dirty="0">
              <a:latin typeface="+mj-lt"/>
            </a:endParaRPr>
          </a:p>
          <a:p>
            <a:pPr lvl="0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</a:pPr>
            <a:endParaRPr lang="ru-RU" sz="1600" dirty="0">
              <a:latin typeface="+mj-lt"/>
            </a:endParaRPr>
          </a:p>
          <a:p>
            <a:pPr indent="358775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endParaRPr lang="ru-RU" altLang="ru-RU" sz="16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2" name="Shape 80"/>
          <p:cNvPicPr/>
          <p:nvPr/>
        </p:nvPicPr>
        <p:blipFill>
          <a:blip r:embed="rId2"/>
          <a:stretch/>
        </p:blipFill>
        <p:spPr>
          <a:xfrm>
            <a:off x="150524" y="103188"/>
            <a:ext cx="1109108" cy="80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карточка 1"/>
          <p:cNvSpPr/>
          <p:nvPr/>
        </p:nvSpPr>
        <p:spPr>
          <a:xfrm>
            <a:off x="214282" y="500042"/>
            <a:ext cx="8715436" cy="6143668"/>
          </a:xfrm>
          <a:prstGeom prst="flowChartPunchedCard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71472" y="785794"/>
            <a:ext cx="8072494" cy="825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indent="2667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1888"/>
              </a:lnSpc>
            </a:pPr>
            <a:r>
              <a:rPr lang="ru-RU" altLang="ru-RU" sz="1600" b="1" dirty="0">
                <a:solidFill>
                  <a:srgbClr val="376092"/>
                </a:solidFill>
              </a:rPr>
              <a:t>Изменения </a:t>
            </a:r>
          </a:p>
          <a:p>
            <a:pPr algn="ctr">
              <a:lnSpc>
                <a:spcPts val="1888"/>
              </a:lnSpc>
            </a:pPr>
            <a:r>
              <a:rPr lang="ru-RU" altLang="ru-RU" sz="1600" b="1" dirty="0">
                <a:solidFill>
                  <a:srgbClr val="376092"/>
                </a:solidFill>
              </a:rPr>
              <a:t>в Правилах финансового обеспечения предупредительных мер</a:t>
            </a:r>
          </a:p>
          <a:p>
            <a:pPr algn="ctr">
              <a:lnSpc>
                <a:spcPts val="1888"/>
              </a:lnSpc>
            </a:pPr>
            <a:r>
              <a:rPr lang="ru-RU" altLang="ru-RU" sz="1600" b="1" dirty="0" smtClean="0">
                <a:solidFill>
                  <a:srgbClr val="376092"/>
                </a:solidFill>
              </a:rPr>
              <a:t>(Приказ </a:t>
            </a:r>
            <a:r>
              <a:rPr lang="ru-RU" altLang="ru-RU" sz="1600" b="1" dirty="0">
                <a:solidFill>
                  <a:srgbClr val="376092"/>
                </a:solidFill>
              </a:rPr>
              <a:t>Минтруда </a:t>
            </a:r>
            <a:r>
              <a:rPr lang="ru-RU" altLang="ru-RU" sz="1600" b="1" dirty="0" smtClean="0">
                <a:solidFill>
                  <a:srgbClr val="376092"/>
                </a:solidFill>
              </a:rPr>
              <a:t>от 08.08.2025 №</a:t>
            </a:r>
            <a:r>
              <a:rPr lang="ru-RU" altLang="ru-RU" sz="1600" b="1" dirty="0" smtClean="0">
                <a:solidFill>
                  <a:srgbClr val="376092"/>
                </a:solidFill>
              </a:rPr>
              <a:t>497</a:t>
            </a:r>
            <a:r>
              <a:rPr lang="ru-RU" altLang="ru-RU" sz="1600" b="1" dirty="0" smtClean="0">
                <a:solidFill>
                  <a:srgbClr val="376092"/>
                </a:solidFill>
              </a:rPr>
              <a:t>н</a:t>
            </a:r>
            <a:r>
              <a:rPr lang="ru-RU" altLang="ru-RU" sz="1600" b="1" dirty="0" smtClean="0">
                <a:solidFill>
                  <a:srgbClr val="376092"/>
                </a:solidFill>
              </a:rPr>
              <a:t>)</a:t>
            </a:r>
            <a:endParaRPr lang="ru-RU" altLang="ru-RU" sz="1600" b="1" dirty="0">
              <a:solidFill>
                <a:srgbClr val="376092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57158" y="1928802"/>
            <a:ext cx="8501122" cy="461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358775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r>
              <a:rPr lang="ru-RU" sz="1600" dirty="0">
                <a:latin typeface="+mj-lt"/>
              </a:rPr>
              <a:t>Расширена область применения медицинских изделий, приобретаемых страхователями, работники которых проходят обязательные </a:t>
            </a:r>
            <a:r>
              <a:rPr lang="ru-RU" sz="1600" dirty="0" err="1">
                <a:latin typeface="+mj-lt"/>
              </a:rPr>
              <a:t>предсменные</a:t>
            </a:r>
            <a:r>
              <a:rPr lang="ru-RU" sz="1600" dirty="0">
                <a:latin typeface="+mj-lt"/>
              </a:rPr>
              <a:t> (</a:t>
            </a:r>
            <a:r>
              <a:rPr lang="ru-RU" sz="1600" dirty="0" err="1">
                <a:latin typeface="+mj-lt"/>
              </a:rPr>
              <a:t>послесменные</a:t>
            </a:r>
            <a:r>
              <a:rPr lang="ru-RU" sz="1600" dirty="0">
                <a:latin typeface="+mj-lt"/>
              </a:rPr>
              <a:t>) и (или) </a:t>
            </a:r>
            <a:r>
              <a:rPr lang="ru-RU" sz="1600" dirty="0" err="1">
                <a:latin typeface="+mj-lt"/>
              </a:rPr>
              <a:t>предрейсовые</a:t>
            </a:r>
            <a:r>
              <a:rPr lang="ru-RU" sz="1600" dirty="0">
                <a:latin typeface="+mj-lt"/>
              </a:rPr>
              <a:t> (</a:t>
            </a:r>
            <a:r>
              <a:rPr lang="ru-RU" sz="1600" dirty="0" err="1">
                <a:latin typeface="+mj-lt"/>
              </a:rPr>
              <a:t>послерейсовые</a:t>
            </a:r>
            <a:r>
              <a:rPr lang="ru-RU" sz="1600" dirty="0">
                <a:latin typeface="+mj-lt"/>
              </a:rPr>
              <a:t>) медицинские осмотры</a:t>
            </a:r>
            <a:r>
              <a:rPr lang="ru-RU" sz="1600" dirty="0" smtClean="0">
                <a:latin typeface="+mj-lt"/>
              </a:rPr>
              <a:t>. Так </a:t>
            </a:r>
            <a:r>
              <a:rPr lang="ru-RU" sz="1600" dirty="0">
                <a:latin typeface="+mj-lt"/>
              </a:rPr>
              <a:t>в рамках мероприятия, предусмотренного подпунктом «з» пункта 2 Правил, страхователями могут приобретаться 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медицинские изделия, в том числе для измерения артериального давления и пульса</a:t>
            </a:r>
            <a:r>
              <a:rPr lang="ru-RU" sz="1600" dirty="0" smtClean="0">
                <a:latin typeface="+mj-lt"/>
              </a:rPr>
              <a:t>. Все </a:t>
            </a:r>
            <a:r>
              <a:rPr lang="ru-RU" sz="1600" dirty="0">
                <a:latin typeface="+mj-lt"/>
              </a:rPr>
              <a:t>приобретаемые медицинские изделия и оборудование должны иметь государственную </a:t>
            </a:r>
            <a:r>
              <a:rPr lang="ru-RU" sz="1600" dirty="0" smtClean="0">
                <a:latin typeface="+mj-lt"/>
              </a:rPr>
              <a:t>регистрацию;</a:t>
            </a:r>
            <a:endParaRPr lang="ru-RU" sz="1600" dirty="0">
              <a:latin typeface="+mj-lt"/>
            </a:endParaRPr>
          </a:p>
          <a:p>
            <a:pPr indent="358775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r>
              <a:rPr lang="ru-RU" sz="1600" dirty="0">
                <a:latin typeface="+mj-lt"/>
              </a:rPr>
              <a:t>К приобретаемым страхователями в рамках мероприятия, предусмотренного подпунктом «и» пункта 2 Правил, </a:t>
            </a:r>
            <a:r>
              <a:rPr lang="ru-RU" sz="1600" dirty="0" err="1">
                <a:latin typeface="+mj-lt"/>
              </a:rPr>
              <a:t>тахографам</a:t>
            </a:r>
            <a:r>
              <a:rPr lang="ru-RU" sz="1600" dirty="0">
                <a:latin typeface="+mj-lt"/>
              </a:rPr>
              <a:t> реализовано право страхователя на 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приобретение блоков СКЗИ </a:t>
            </a:r>
            <a:r>
              <a:rPr lang="ru-RU" sz="1600" dirty="0" err="1">
                <a:solidFill>
                  <a:srgbClr val="FF0000"/>
                </a:solidFill>
                <a:latin typeface="+mj-lt"/>
              </a:rPr>
              <a:t>тахографа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 для их замены</a:t>
            </a:r>
            <a:r>
              <a:rPr lang="ru-RU" sz="1600" dirty="0">
                <a:latin typeface="+mj-lt"/>
              </a:rPr>
              <a:t>. При этом обращаем внимание, что возмещению за счет средств СФР подлежат расходы страхователя непосредственно на приобретение блоков СКЗИ, </a:t>
            </a:r>
            <a:r>
              <a:rPr lang="ru-RU" sz="1600" dirty="0" smtClean="0">
                <a:latin typeface="+mj-lt"/>
              </a:rPr>
              <a:t>а не на их установку и </a:t>
            </a:r>
            <a:r>
              <a:rPr lang="ru-RU" sz="1600" dirty="0">
                <a:latin typeface="+mj-lt"/>
              </a:rPr>
              <a:t>обслуживание.</a:t>
            </a:r>
          </a:p>
          <a:p>
            <a:pPr lvl="0" indent="358775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r>
              <a:rPr lang="ru-RU" sz="1600" dirty="0">
                <a:latin typeface="+mj-lt"/>
              </a:rPr>
              <a:t>Согласно изменениям в подпункт «м» пункта 2 Правил страхователь вправе приобретать </a:t>
            </a:r>
            <a:r>
              <a:rPr lang="ru-RU" sz="1600" dirty="0">
                <a:solidFill>
                  <a:srgbClr val="FF0000"/>
                </a:solidFill>
                <a:latin typeface="+mj-lt"/>
              </a:rPr>
              <a:t>манекены-тренажеры,</a:t>
            </a:r>
            <a:r>
              <a:rPr lang="ru-RU" sz="1600" dirty="0">
                <a:latin typeface="+mj-lt"/>
              </a:rPr>
              <a:t> обеспечивающие проведение обучения практическим навыкам оказания первой помощи </a:t>
            </a:r>
            <a:r>
              <a:rPr lang="ru-RU" sz="1600" dirty="0" smtClean="0">
                <a:latin typeface="+mj-lt"/>
              </a:rPr>
              <a:t>пострадавшим.</a:t>
            </a:r>
          </a:p>
          <a:p>
            <a:pPr lvl="0" indent="358775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endParaRPr lang="ru-RU" sz="1600" dirty="0"/>
          </a:p>
          <a:p>
            <a:pPr indent="358775" algn="just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"/>
            </a:pPr>
            <a:endParaRPr lang="ru-RU" altLang="ru-RU" sz="16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2" name="Shape 80"/>
          <p:cNvPicPr/>
          <p:nvPr/>
        </p:nvPicPr>
        <p:blipFill>
          <a:blip r:embed="rId2"/>
          <a:stretch/>
        </p:blipFill>
        <p:spPr>
          <a:xfrm>
            <a:off x="150524" y="103188"/>
            <a:ext cx="1109108" cy="80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7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2581478" y="404615"/>
            <a:ext cx="6377541" cy="347183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ВАЖНЫЕ СРОКИ</a:t>
            </a:r>
            <a:endParaRPr lang="ru-RU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Нашивка 4"/>
          <p:cNvSpPr/>
          <p:nvPr/>
        </p:nvSpPr>
        <p:spPr>
          <a:xfrm>
            <a:off x="370518" y="3864962"/>
            <a:ext cx="6140666" cy="83386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0019" tIns="50006" rIns="50006" bIns="50006" numCol="1" spcCol="1270" anchor="ctr" anchorCtr="0">
            <a:noAutofit/>
          </a:bodyPr>
          <a:lstStyle/>
          <a:p>
            <a:pPr algn="ctr" defTabSz="1666875">
              <a:lnSpc>
                <a:spcPct val="90000"/>
              </a:lnSpc>
              <a:spcAft>
                <a:spcPct val="35000"/>
              </a:spcAft>
            </a:pPr>
            <a:endParaRPr lang="ru-RU" sz="3750"/>
          </a:p>
        </p:txBody>
      </p:sp>
      <p:grpSp>
        <p:nvGrpSpPr>
          <p:cNvPr id="84" name="Группа 83"/>
          <p:cNvGrpSpPr/>
          <p:nvPr/>
        </p:nvGrpSpPr>
        <p:grpSpPr>
          <a:xfrm>
            <a:off x="371210" y="3550631"/>
            <a:ext cx="6274321" cy="1252271"/>
            <a:chOff x="-2701034" y="4455315"/>
            <a:chExt cx="8751481" cy="1858191"/>
          </a:xfrm>
        </p:grpSpPr>
        <p:sp>
          <p:nvSpPr>
            <p:cNvPr id="102" name="Нашивка 101"/>
            <p:cNvSpPr/>
            <p:nvPr/>
          </p:nvSpPr>
          <p:spPr>
            <a:xfrm>
              <a:off x="-2701034" y="4934995"/>
              <a:ext cx="3698907" cy="1378511"/>
            </a:xfrm>
            <a:prstGeom prst="chevron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sp>
        <p:sp>
          <p:nvSpPr>
            <p:cNvPr id="10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107" name="Нашивка 106"/>
          <p:cNvSpPr/>
          <p:nvPr/>
        </p:nvSpPr>
        <p:spPr>
          <a:xfrm>
            <a:off x="4813919" y="3864482"/>
            <a:ext cx="4031175" cy="939285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Прямоугольник 12"/>
          <p:cNvSpPr/>
          <p:nvPr/>
        </p:nvSpPr>
        <p:spPr>
          <a:xfrm>
            <a:off x="5816539" y="4191476"/>
            <a:ext cx="2001749" cy="525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938" b="1" dirty="0">
                <a:solidFill>
                  <a:srgbClr val="002060"/>
                </a:solidFill>
              </a:rPr>
              <a:t>Решение о возмещении расходов и перечисление средств</a:t>
            </a:r>
            <a:endParaRPr lang="ru-RU" sz="938" b="1" dirty="0">
              <a:solidFill>
                <a:srgbClr val="002060"/>
              </a:solidFill>
            </a:endParaRPr>
          </a:p>
        </p:txBody>
      </p:sp>
      <p:sp>
        <p:nvSpPr>
          <p:cNvPr id="108" name="Нашивка 107"/>
          <p:cNvSpPr/>
          <p:nvPr/>
        </p:nvSpPr>
        <p:spPr>
          <a:xfrm>
            <a:off x="4804750" y="5476834"/>
            <a:ext cx="2340166" cy="494308"/>
          </a:xfrm>
          <a:prstGeom prst="chevron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72408" y="5489975"/>
            <a:ext cx="2100179" cy="525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38" b="1" dirty="0">
                <a:solidFill>
                  <a:srgbClr val="002060"/>
                </a:solidFill>
              </a:rPr>
              <a:t>При </a:t>
            </a:r>
            <a:r>
              <a:rPr lang="ru-RU" sz="938" b="1" dirty="0">
                <a:solidFill>
                  <a:srgbClr val="002060"/>
                </a:solidFill>
              </a:rPr>
              <a:t>необходимости: </a:t>
            </a:r>
          </a:p>
          <a:p>
            <a:pPr algn="ctr"/>
            <a:r>
              <a:rPr lang="ru-RU" sz="938" b="1" dirty="0">
                <a:solidFill>
                  <a:srgbClr val="002060"/>
                </a:solidFill>
              </a:rPr>
              <a:t>исправление страхователем </a:t>
            </a:r>
            <a:r>
              <a:rPr lang="ru-RU" sz="938" b="1" dirty="0">
                <a:solidFill>
                  <a:srgbClr val="002060"/>
                </a:solidFill>
              </a:rPr>
              <a:t>ошибок</a:t>
            </a:r>
            <a:endParaRPr lang="ru-RU" altLang="ru-RU" sz="938" b="1" dirty="0">
              <a:solidFill>
                <a:srgbClr val="002060"/>
              </a:solidFill>
            </a:endParaRPr>
          </a:p>
        </p:txBody>
      </p:sp>
      <p:sp>
        <p:nvSpPr>
          <p:cNvPr id="111" name="Стрелка вправо с вырезом 110"/>
          <p:cNvSpPr/>
          <p:nvPr/>
        </p:nvSpPr>
        <p:spPr>
          <a:xfrm>
            <a:off x="126862" y="4718365"/>
            <a:ext cx="8863164" cy="440062"/>
          </a:xfrm>
          <a:prstGeom prst="notchedRightArrow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рямоугольник 15"/>
          <p:cNvSpPr/>
          <p:nvPr/>
        </p:nvSpPr>
        <p:spPr>
          <a:xfrm>
            <a:off x="564600" y="3420714"/>
            <a:ext cx="1824935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975" dirty="0">
                <a:solidFill>
                  <a:schemeClr val="tx1"/>
                </a:solidFill>
              </a:rPr>
              <a:t>начиная </a:t>
            </a:r>
            <a:r>
              <a:rPr lang="ru-RU" sz="975" b="1" dirty="0">
                <a:solidFill>
                  <a:schemeClr val="tx1"/>
                </a:solidFill>
              </a:rPr>
              <a:t>с </a:t>
            </a:r>
            <a:r>
              <a:rPr lang="ru-RU" sz="975" b="1" dirty="0">
                <a:solidFill>
                  <a:schemeClr val="tx1"/>
                </a:solidFill>
              </a:rPr>
              <a:t>01.01 </a:t>
            </a:r>
            <a:r>
              <a:rPr lang="ru-RU" sz="975" dirty="0">
                <a:solidFill>
                  <a:schemeClr val="tx1"/>
                </a:solidFill>
              </a:rPr>
              <a:t>текущего финансового  года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595696" y="5104130"/>
            <a:ext cx="1722245" cy="34697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74676" tIns="74676" rIns="74676" bIns="74676" numCol="1" spcCol="1270" anchor="b" anchorCtr="0">
            <a:noAutofit/>
          </a:bodyPr>
          <a:lstStyle/>
          <a:p>
            <a:pPr algn="ctr" defTabSz="466725">
              <a:lnSpc>
                <a:spcPct val="90000"/>
              </a:lnSpc>
              <a:spcAft>
                <a:spcPct val="35000"/>
              </a:spcAft>
            </a:pPr>
            <a:endParaRPr lang="en-US" sz="1050" dirty="0"/>
          </a:p>
          <a:p>
            <a:pPr algn="ctr" defTabSz="466725">
              <a:lnSpc>
                <a:spcPct val="90000"/>
              </a:lnSpc>
              <a:spcAft>
                <a:spcPct val="35000"/>
              </a:spcAft>
            </a:pPr>
            <a:endParaRPr lang="ru-RU" sz="1050" dirty="0"/>
          </a:p>
          <a:p>
            <a:pPr algn="ctr" defTabSz="466725">
              <a:lnSpc>
                <a:spcPct val="90000"/>
              </a:lnSpc>
              <a:spcAft>
                <a:spcPct val="35000"/>
              </a:spcAft>
            </a:pPr>
            <a:endParaRPr lang="ru-RU" sz="1050" dirty="0"/>
          </a:p>
          <a:p>
            <a:pPr algn="ctr" defTabSz="466725">
              <a:lnSpc>
                <a:spcPct val="90000"/>
              </a:lnSpc>
              <a:spcAft>
                <a:spcPct val="35000"/>
              </a:spcAft>
            </a:pPr>
            <a:endParaRPr lang="ru-RU" sz="975" dirty="0"/>
          </a:p>
          <a:p>
            <a:pPr algn="ctr" defTabSz="466725">
              <a:lnSpc>
                <a:spcPct val="90000"/>
              </a:lnSpc>
              <a:spcAft>
                <a:spcPct val="35000"/>
              </a:spcAft>
            </a:pPr>
            <a:r>
              <a:rPr lang="ru-RU" sz="975" dirty="0"/>
              <a:t>не позднее </a:t>
            </a:r>
            <a:r>
              <a:rPr lang="ru-RU" sz="975" b="1" dirty="0"/>
              <a:t>15.11</a:t>
            </a:r>
            <a:r>
              <a:rPr lang="ru-RU" sz="975" dirty="0"/>
              <a:t> текущего финансового года</a:t>
            </a:r>
            <a:endParaRPr lang="ru-RU" sz="975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91742" y="6082904"/>
            <a:ext cx="1061509" cy="242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75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до </a:t>
            </a:r>
            <a:r>
              <a:rPr lang="ru-RU" sz="975" b="1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</a:rPr>
              <a:t>5 раб. дней</a:t>
            </a:r>
            <a:endParaRPr lang="ru-RU" sz="975" b="1" dirty="0">
              <a:solidFill>
                <a:schemeClr val="tx1">
                  <a:hueOff val="0"/>
                  <a:satOff val="0"/>
                  <a:lumOff val="0"/>
                  <a:alphaOff val="0"/>
                </a:scheme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4294967295"/>
          </p:nvPr>
        </p:nvSpPr>
        <p:spPr>
          <a:xfrm>
            <a:off x="7086600" y="5725126"/>
            <a:ext cx="2057400" cy="273844"/>
          </a:xfrm>
          <a:prstGeom prst="rect">
            <a:avLst/>
          </a:prstGeom>
        </p:spPr>
        <p:txBody>
          <a:bodyPr/>
          <a:lstStyle/>
          <a:p>
            <a:fld id="{5DDC2DCF-3C1B-440A-9DFA-774E92B339DA}" type="slidenum">
              <a:rPr lang="ru-RU" smtClean="0"/>
              <a:t>8</a:t>
            </a:fld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3815211" y="899493"/>
            <a:ext cx="5029883" cy="10877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</a:t>
            </a:r>
            <a:r>
              <a:rPr lang="ru-RU" sz="1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Минтруда России от 11 июля 2024 г. </a:t>
            </a:r>
            <a:r>
              <a:rPr lang="ru-RU" sz="1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№ </a:t>
            </a:r>
            <a:r>
              <a:rPr lang="ru-RU" sz="1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347н</a:t>
            </a:r>
            <a:r>
              <a:rPr lang="ru-RU" sz="1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«Об </a:t>
            </a:r>
            <a:r>
              <a:rPr lang="ru-RU" sz="1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Правил финансового обеспечения предупредительных мер по сокращению производственного травматизма и профессиональных заболеваний работников и санаторно-курортного лечения работников, занятых на работах с вредными и (или) опасными производственными факторами»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" name="Нашивка 60"/>
          <p:cNvSpPr/>
          <p:nvPr/>
        </p:nvSpPr>
        <p:spPr>
          <a:xfrm>
            <a:off x="370518" y="2350573"/>
            <a:ext cx="8585585" cy="820880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62" name="Группа 61"/>
          <p:cNvGrpSpPr/>
          <p:nvPr/>
        </p:nvGrpSpPr>
        <p:grpSpPr>
          <a:xfrm>
            <a:off x="1766055" y="2411657"/>
            <a:ext cx="2437700" cy="700660"/>
            <a:chOff x="3988367" y="4455315"/>
            <a:chExt cx="2543755" cy="1302004"/>
          </a:xfrm>
          <a:solidFill>
            <a:schemeClr val="bg1"/>
          </a:solidFill>
        </p:grpSpPr>
        <p:sp>
          <p:nvSpPr>
            <p:cNvPr id="63" name="Нашивка 62"/>
            <p:cNvSpPr/>
            <p:nvPr/>
          </p:nvSpPr>
          <p:spPr>
            <a:xfrm>
              <a:off x="4564263" y="4455315"/>
              <a:ext cx="1967859" cy="1302004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4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2521052" y="2451930"/>
            <a:ext cx="1576961" cy="669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8" b="1" dirty="0">
                <a:solidFill>
                  <a:schemeClr val="tx1"/>
                </a:solidFill>
              </a:rPr>
              <a:t>Подача</a:t>
            </a:r>
            <a:r>
              <a:rPr lang="ru-RU" sz="938" dirty="0">
                <a:solidFill>
                  <a:schemeClr val="tx1"/>
                </a:solidFill>
              </a:rPr>
              <a:t> страхователем </a:t>
            </a:r>
            <a:r>
              <a:rPr lang="ru-RU" sz="938" dirty="0">
                <a:solidFill>
                  <a:schemeClr val="tx1"/>
                </a:solidFill>
              </a:rPr>
              <a:t>заявления и плана ФОПМ (без приложения документов)</a:t>
            </a:r>
            <a:endParaRPr lang="ru-RU" sz="938" dirty="0">
              <a:solidFill>
                <a:schemeClr val="tx1"/>
              </a:solidFill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3815211" y="2419032"/>
            <a:ext cx="3809182" cy="758267"/>
            <a:chOff x="3988367" y="4372502"/>
            <a:chExt cx="2062080" cy="1046164"/>
          </a:xfrm>
          <a:solidFill>
            <a:schemeClr val="bg1"/>
          </a:solidFill>
        </p:grpSpPr>
        <p:sp>
          <p:nvSpPr>
            <p:cNvPr id="67" name="Нашивка 66"/>
            <p:cNvSpPr/>
            <p:nvPr/>
          </p:nvSpPr>
          <p:spPr>
            <a:xfrm>
              <a:off x="4057232" y="4372502"/>
              <a:ext cx="1019154" cy="96292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4363391" y="2672465"/>
            <a:ext cx="1492904" cy="236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38" b="1" dirty="0">
                <a:solidFill>
                  <a:srgbClr val="002060"/>
                </a:solidFill>
              </a:rPr>
              <a:t>Решение  о ФОПМ</a:t>
            </a:r>
            <a:endParaRPr lang="ru-RU" sz="938" dirty="0">
              <a:solidFill>
                <a:srgbClr val="002060"/>
              </a:solidFill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5144246" y="5058750"/>
            <a:ext cx="1473491" cy="34697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74676" bIns="74676" numCol="1" spcCol="1270" anchor="b" anchorCtr="0">
            <a:noAutofit/>
          </a:bodyPr>
          <a:lstStyle/>
          <a:p>
            <a:pPr algn="ctr" defTabSz="466725">
              <a:lnSpc>
                <a:spcPct val="90000"/>
              </a:lnSpc>
              <a:spcAft>
                <a:spcPct val="35000"/>
              </a:spcAft>
            </a:pPr>
            <a:r>
              <a:rPr lang="ru-RU" sz="975" dirty="0"/>
              <a:t>принимается в </a:t>
            </a:r>
            <a:r>
              <a:rPr lang="ru-RU" sz="975" dirty="0"/>
              <a:t>течение </a:t>
            </a:r>
            <a:r>
              <a:rPr lang="ru-RU" sz="975" b="1" dirty="0"/>
              <a:t>15 </a:t>
            </a:r>
            <a:r>
              <a:rPr lang="ru-RU" sz="975" b="1" dirty="0"/>
              <a:t>рабочих дней</a:t>
            </a:r>
            <a:endParaRPr lang="ru-RU" sz="975" b="1" dirty="0"/>
          </a:p>
        </p:txBody>
      </p:sp>
      <p:grpSp>
        <p:nvGrpSpPr>
          <p:cNvPr id="83" name="Группа 82"/>
          <p:cNvGrpSpPr/>
          <p:nvPr/>
        </p:nvGrpSpPr>
        <p:grpSpPr>
          <a:xfrm>
            <a:off x="5617469" y="2430968"/>
            <a:ext cx="3751196" cy="712611"/>
            <a:chOff x="3817743" y="4402887"/>
            <a:chExt cx="2232704" cy="1015779"/>
          </a:xfrm>
          <a:solidFill>
            <a:schemeClr val="bg1"/>
          </a:solidFill>
        </p:grpSpPr>
        <p:sp>
          <p:nvSpPr>
            <p:cNvPr id="85" name="Нашивка 84"/>
            <p:cNvSpPr/>
            <p:nvPr/>
          </p:nvSpPr>
          <p:spPr>
            <a:xfrm>
              <a:off x="3817743" y="4402887"/>
              <a:ext cx="1928832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6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898584" y="2385778"/>
            <a:ext cx="2705118" cy="814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38" b="1" dirty="0">
                <a:solidFill>
                  <a:schemeClr val="tx1"/>
                </a:solidFill>
              </a:rPr>
              <a:t>Страхователь </a:t>
            </a:r>
            <a:r>
              <a:rPr lang="ru-RU" sz="938" dirty="0">
                <a:solidFill>
                  <a:schemeClr val="tx1"/>
                </a:solidFill>
              </a:rPr>
              <a:t>если им первоначально было подано заявление на сумму меньше расчетного объема средств </a:t>
            </a:r>
            <a:r>
              <a:rPr lang="ru-RU" sz="938" b="1" dirty="0">
                <a:solidFill>
                  <a:schemeClr val="tx1"/>
                </a:solidFill>
              </a:rPr>
              <a:t>обратиться</a:t>
            </a:r>
            <a:r>
              <a:rPr lang="ru-RU" sz="938" dirty="0">
                <a:solidFill>
                  <a:schemeClr val="tx1"/>
                </a:solidFill>
              </a:rPr>
              <a:t> </a:t>
            </a:r>
            <a:r>
              <a:rPr lang="ru-RU" sz="938" b="1" dirty="0" smtClean="0">
                <a:solidFill>
                  <a:schemeClr val="tx1"/>
                </a:solidFill>
              </a:rPr>
              <a:t>вправе </a:t>
            </a:r>
            <a:r>
              <a:rPr lang="ru-RU" sz="938" b="1" dirty="0">
                <a:solidFill>
                  <a:schemeClr val="tx1"/>
                </a:solidFill>
              </a:rPr>
              <a:t>дополнительно</a:t>
            </a:r>
            <a:r>
              <a:rPr lang="ru-RU" sz="938" dirty="0">
                <a:solidFill>
                  <a:schemeClr val="tx1"/>
                </a:solidFill>
              </a:rPr>
              <a:t>, в случае </a:t>
            </a:r>
            <a:r>
              <a:rPr lang="ru-RU" sz="938" dirty="0" smtClean="0">
                <a:solidFill>
                  <a:schemeClr val="tx1"/>
                </a:solidFill>
              </a:rPr>
              <a:t>с </a:t>
            </a:r>
            <a:r>
              <a:rPr lang="ru-RU" sz="938" dirty="0">
                <a:solidFill>
                  <a:schemeClr val="tx1"/>
                </a:solidFill>
              </a:rPr>
              <a:t>заявлением и планом </a:t>
            </a:r>
          </a:p>
        </p:txBody>
      </p:sp>
      <p:sp>
        <p:nvSpPr>
          <p:cNvPr id="87" name="Стрелка вправо с вырезом 86"/>
          <p:cNvSpPr/>
          <p:nvPr/>
        </p:nvSpPr>
        <p:spPr>
          <a:xfrm>
            <a:off x="155819" y="3137538"/>
            <a:ext cx="8927408" cy="440062"/>
          </a:xfrm>
          <a:prstGeom prst="notchedRightArrow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8" name="Овал 87"/>
          <p:cNvSpPr/>
          <p:nvPr/>
        </p:nvSpPr>
        <p:spPr>
          <a:xfrm>
            <a:off x="3166174" y="3285129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9" name="Овал 88"/>
          <p:cNvSpPr/>
          <p:nvPr/>
        </p:nvSpPr>
        <p:spPr>
          <a:xfrm>
            <a:off x="4804750" y="3284571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0" name="Овал 89"/>
          <p:cNvSpPr/>
          <p:nvPr/>
        </p:nvSpPr>
        <p:spPr>
          <a:xfrm>
            <a:off x="7377431" y="3282686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Прямоугольник 8"/>
          <p:cNvSpPr/>
          <p:nvPr/>
        </p:nvSpPr>
        <p:spPr>
          <a:xfrm>
            <a:off x="2334891" y="3435357"/>
            <a:ext cx="1615226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75" b="1" dirty="0">
                <a:solidFill>
                  <a:schemeClr val="tx1"/>
                </a:solidFill>
              </a:rPr>
              <a:t>до </a:t>
            </a:r>
            <a:r>
              <a:rPr lang="ru-RU" sz="975" b="1" dirty="0">
                <a:solidFill>
                  <a:schemeClr val="tx1"/>
                </a:solidFill>
              </a:rPr>
              <a:t>1 августа </a:t>
            </a:r>
            <a:r>
              <a:rPr lang="ru-RU" sz="975" dirty="0">
                <a:solidFill>
                  <a:schemeClr val="tx1"/>
                </a:solidFill>
              </a:rPr>
              <a:t>текущего  </a:t>
            </a:r>
            <a:r>
              <a:rPr lang="ru-RU" sz="975" dirty="0">
                <a:solidFill>
                  <a:schemeClr val="tx1"/>
                </a:solidFill>
              </a:rPr>
              <a:t>календарного года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086312" y="3461440"/>
            <a:ext cx="1749197" cy="242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75" dirty="0">
                <a:solidFill>
                  <a:schemeClr val="tx1"/>
                </a:solidFill>
              </a:rPr>
              <a:t>в</a:t>
            </a:r>
            <a:r>
              <a:rPr lang="ru-RU" sz="975" dirty="0"/>
              <a:t> </a:t>
            </a:r>
            <a:r>
              <a:rPr lang="ru-RU" sz="975" dirty="0">
                <a:solidFill>
                  <a:schemeClr val="tx1"/>
                </a:solidFill>
              </a:rPr>
              <a:t>течение </a:t>
            </a:r>
            <a:r>
              <a:rPr lang="ru-RU" sz="975" b="1" dirty="0">
                <a:solidFill>
                  <a:schemeClr val="tx1"/>
                </a:solidFill>
              </a:rPr>
              <a:t>9</a:t>
            </a:r>
            <a:r>
              <a:rPr lang="ru-RU" sz="975" b="1" dirty="0" smtClean="0">
                <a:solidFill>
                  <a:schemeClr val="tx1"/>
                </a:solidFill>
              </a:rPr>
              <a:t> </a:t>
            </a:r>
            <a:r>
              <a:rPr lang="ru-RU" sz="975" b="1" dirty="0">
                <a:solidFill>
                  <a:schemeClr val="tx1"/>
                </a:solidFill>
              </a:rPr>
              <a:t>рабочих </a:t>
            </a:r>
            <a:r>
              <a:rPr lang="ru-RU" sz="975" b="1" dirty="0">
                <a:solidFill>
                  <a:schemeClr val="tx1"/>
                </a:solidFill>
              </a:rPr>
              <a:t>дней</a:t>
            </a:r>
            <a:endParaRPr lang="ru-RU" sz="975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56339" y="3453489"/>
            <a:ext cx="2776722" cy="2423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75" b="1" dirty="0">
                <a:solidFill>
                  <a:schemeClr val="tx1"/>
                </a:solidFill>
              </a:rPr>
              <a:t>до </a:t>
            </a:r>
            <a:r>
              <a:rPr lang="ru-RU" sz="975" b="1" dirty="0" smtClean="0">
                <a:solidFill>
                  <a:schemeClr val="tx1"/>
                </a:solidFill>
              </a:rPr>
              <a:t>15 октября </a:t>
            </a:r>
            <a:r>
              <a:rPr lang="ru-RU" sz="975" dirty="0">
                <a:solidFill>
                  <a:schemeClr val="tx1"/>
                </a:solidFill>
              </a:rPr>
              <a:t>текущего календарного года </a:t>
            </a:r>
          </a:p>
        </p:txBody>
      </p:sp>
      <p:grpSp>
        <p:nvGrpSpPr>
          <p:cNvPr id="91" name="Группа 90"/>
          <p:cNvGrpSpPr/>
          <p:nvPr/>
        </p:nvGrpSpPr>
        <p:grpSpPr>
          <a:xfrm>
            <a:off x="526969" y="2414826"/>
            <a:ext cx="2054510" cy="706341"/>
            <a:chOff x="3988367" y="4455315"/>
            <a:chExt cx="2561993" cy="1312561"/>
          </a:xfrm>
          <a:solidFill>
            <a:schemeClr val="bg1"/>
          </a:solidFill>
        </p:grpSpPr>
        <p:sp>
          <p:nvSpPr>
            <p:cNvPr id="92" name="Нашивка 91"/>
            <p:cNvSpPr/>
            <p:nvPr/>
          </p:nvSpPr>
          <p:spPr>
            <a:xfrm>
              <a:off x="3988367" y="4455315"/>
              <a:ext cx="2561993" cy="131256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938" dirty="0"/>
            </a:p>
          </p:txBody>
        </p:sp>
        <p:sp>
          <p:nvSpPr>
            <p:cNvPr id="9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0019" tIns="50006" rIns="50006" bIns="50006" numCol="1" spcCol="1270" anchor="ctr" anchorCtr="0">
              <a:noAutofit/>
            </a:bodyPr>
            <a:lstStyle/>
            <a:p>
              <a:pPr algn="ctr" defTabSz="1666875">
                <a:lnSpc>
                  <a:spcPct val="90000"/>
                </a:lnSpc>
                <a:spcAft>
                  <a:spcPct val="35000"/>
                </a:spcAft>
              </a:pPr>
              <a:endParaRPr lang="ru-RU" sz="3750"/>
            </a:p>
          </p:txBody>
        </p:sp>
      </p:grpSp>
      <p:sp>
        <p:nvSpPr>
          <p:cNvPr id="94" name="Овал 93"/>
          <p:cNvSpPr/>
          <p:nvPr/>
        </p:nvSpPr>
        <p:spPr>
          <a:xfrm>
            <a:off x="1401695" y="3287910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5" name="Прямоугольник 94"/>
          <p:cNvSpPr/>
          <p:nvPr/>
        </p:nvSpPr>
        <p:spPr>
          <a:xfrm>
            <a:off x="7014077" y="5104130"/>
            <a:ext cx="1702751" cy="34697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676" tIns="74676" rIns="74676" bIns="74676" numCol="1" spcCol="1270" anchor="b" anchorCtr="0">
            <a:noAutofit/>
          </a:bodyPr>
          <a:lstStyle/>
          <a:p>
            <a:pPr algn="ctr" defTabSz="466725">
              <a:lnSpc>
                <a:spcPct val="90000"/>
              </a:lnSpc>
              <a:spcAft>
                <a:spcPct val="35000"/>
              </a:spcAft>
            </a:pPr>
            <a:r>
              <a:rPr lang="ru-RU" sz="975" dirty="0"/>
              <a:t>Направляется страхователю в течение </a:t>
            </a:r>
            <a:r>
              <a:rPr lang="ru-RU" sz="975" b="1" dirty="0"/>
              <a:t>3 рабочих дней </a:t>
            </a:r>
            <a:endParaRPr lang="ru-RU" sz="975" b="1" dirty="0"/>
          </a:p>
        </p:txBody>
      </p:sp>
      <p:sp>
        <p:nvSpPr>
          <p:cNvPr id="96" name="Стрелка вниз 95"/>
          <p:cNvSpPr/>
          <p:nvPr/>
        </p:nvSpPr>
        <p:spPr>
          <a:xfrm rot="16200000">
            <a:off x="6700060" y="5133913"/>
            <a:ext cx="213312" cy="2292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TextBox 104"/>
          <p:cNvSpPr txBox="1"/>
          <p:nvPr/>
        </p:nvSpPr>
        <p:spPr>
          <a:xfrm>
            <a:off x="488291" y="2485091"/>
            <a:ext cx="2134937" cy="790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>
                <a:solidFill>
                  <a:srgbClr val="002060"/>
                </a:solidFill>
              </a:rPr>
              <a:t>Проведение  страхователем мероприятий </a:t>
            </a:r>
            <a:br>
              <a:rPr lang="ru-RU" sz="900" b="1" dirty="0">
                <a:solidFill>
                  <a:srgbClr val="002060"/>
                </a:solidFill>
              </a:rPr>
            </a:br>
            <a:r>
              <a:rPr lang="ru-RU" sz="900" b="1" dirty="0">
                <a:solidFill>
                  <a:srgbClr val="002060"/>
                </a:solidFill>
              </a:rPr>
              <a:t>в соответствии с Правилами </a:t>
            </a:r>
            <a:br>
              <a:rPr lang="ru-RU" sz="900" b="1" dirty="0">
                <a:solidFill>
                  <a:srgbClr val="002060"/>
                </a:solidFill>
              </a:rPr>
            </a:br>
            <a:r>
              <a:rPr lang="ru-RU" sz="900" b="1" dirty="0">
                <a:solidFill>
                  <a:srgbClr val="002060"/>
                </a:solidFill>
              </a:rPr>
              <a:t>в течение года</a:t>
            </a:r>
          </a:p>
          <a:p>
            <a:endParaRPr lang="ru-RU" sz="938" dirty="0"/>
          </a:p>
        </p:txBody>
      </p:sp>
      <p:sp>
        <p:nvSpPr>
          <p:cNvPr id="120" name="Нашивка 119"/>
          <p:cNvSpPr/>
          <p:nvPr/>
        </p:nvSpPr>
        <p:spPr>
          <a:xfrm>
            <a:off x="2641987" y="3866277"/>
            <a:ext cx="2599484" cy="929006"/>
          </a:xfrm>
          <a:prstGeom prst="chevron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21" name="Прямоугольник 120"/>
          <p:cNvSpPr/>
          <p:nvPr/>
        </p:nvSpPr>
        <p:spPr>
          <a:xfrm>
            <a:off x="2834285" y="3866688"/>
            <a:ext cx="2407185" cy="95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38" dirty="0">
                <a:solidFill>
                  <a:srgbClr val="002060"/>
                </a:solidFill>
              </a:rPr>
              <a:t>При оплате расходов, предусмотренных договором в текущем финансовом году, но позже 15.11, возможно </a:t>
            </a:r>
            <a:r>
              <a:rPr lang="ru-RU" sz="938" b="1" dirty="0">
                <a:solidFill>
                  <a:srgbClr val="002060"/>
                </a:solidFill>
              </a:rPr>
              <a:t>дополнительно</a:t>
            </a:r>
            <a:r>
              <a:rPr lang="ru-RU" sz="938" dirty="0">
                <a:solidFill>
                  <a:srgbClr val="002060"/>
                </a:solidFill>
              </a:rPr>
              <a:t> предоставление страхователем этих платежных документов</a:t>
            </a:r>
            <a:endParaRPr lang="ru-RU" sz="938" dirty="0">
              <a:solidFill>
                <a:srgbClr val="002060"/>
              </a:solidFill>
            </a:endParaRPr>
          </a:p>
        </p:txBody>
      </p:sp>
      <p:sp>
        <p:nvSpPr>
          <p:cNvPr id="126" name="Овал 125"/>
          <p:cNvSpPr/>
          <p:nvPr/>
        </p:nvSpPr>
        <p:spPr>
          <a:xfrm>
            <a:off x="1365576" y="4898083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Прямоугольник 21"/>
          <p:cNvSpPr/>
          <p:nvPr/>
        </p:nvSpPr>
        <p:spPr>
          <a:xfrm>
            <a:off x="3006267" y="5089496"/>
            <a:ext cx="1840804" cy="362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6725">
              <a:lnSpc>
                <a:spcPct val="90000"/>
              </a:lnSpc>
              <a:spcAft>
                <a:spcPct val="35000"/>
              </a:spcAft>
            </a:pPr>
            <a:r>
              <a:rPr lang="ru-RU" sz="975" dirty="0">
                <a:solidFill>
                  <a:schemeClr val="tx1"/>
                </a:solidFill>
              </a:rPr>
              <a:t>не </a:t>
            </a:r>
            <a:r>
              <a:rPr lang="ru-RU" sz="975" dirty="0">
                <a:solidFill>
                  <a:schemeClr val="tx1"/>
                </a:solidFill>
              </a:rPr>
              <a:t>позднее </a:t>
            </a:r>
            <a:r>
              <a:rPr lang="ru-RU" sz="975" b="1" dirty="0" smtClean="0">
                <a:solidFill>
                  <a:schemeClr val="tx1"/>
                </a:solidFill>
              </a:rPr>
              <a:t>20.12</a:t>
            </a:r>
            <a:r>
              <a:rPr lang="ru-RU" sz="975" dirty="0" smtClean="0">
                <a:solidFill>
                  <a:schemeClr val="tx1"/>
                </a:solidFill>
              </a:rPr>
              <a:t> </a:t>
            </a:r>
            <a:r>
              <a:rPr lang="ru-RU" sz="975" dirty="0">
                <a:solidFill>
                  <a:schemeClr val="tx1"/>
                </a:solidFill>
              </a:rPr>
              <a:t>текущего финансового года</a:t>
            </a:r>
          </a:p>
        </p:txBody>
      </p:sp>
      <p:sp>
        <p:nvSpPr>
          <p:cNvPr id="128" name="Овал 127"/>
          <p:cNvSpPr/>
          <p:nvPr/>
        </p:nvSpPr>
        <p:spPr>
          <a:xfrm>
            <a:off x="3877541" y="4900363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0" name="Овал 129"/>
          <p:cNvSpPr/>
          <p:nvPr/>
        </p:nvSpPr>
        <p:spPr>
          <a:xfrm>
            <a:off x="5910068" y="4897862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8" name="TextBox 57"/>
          <p:cNvSpPr txBox="1"/>
          <p:nvPr/>
        </p:nvSpPr>
        <p:spPr>
          <a:xfrm>
            <a:off x="622898" y="3958086"/>
            <a:ext cx="2119391" cy="814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38" b="1" dirty="0">
                <a:solidFill>
                  <a:schemeClr val="tx1"/>
                </a:solidFill>
              </a:rPr>
              <a:t>Подача</a:t>
            </a:r>
            <a:r>
              <a:rPr lang="ru-RU" sz="938" dirty="0">
                <a:solidFill>
                  <a:schemeClr val="tx1"/>
                </a:solidFill>
              </a:rPr>
              <a:t> страхователем </a:t>
            </a:r>
            <a:r>
              <a:rPr lang="ru-RU" sz="938" dirty="0">
                <a:solidFill>
                  <a:schemeClr val="tx1"/>
                </a:solidFill>
              </a:rPr>
              <a:t>заявления о возмещении расходов с приложением документов, подтверждающих проведение мероприятий</a:t>
            </a:r>
            <a:endParaRPr lang="ru-RU" sz="938" dirty="0">
              <a:solidFill>
                <a:schemeClr val="tx1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7581326" y="4898083"/>
            <a:ext cx="135000" cy="135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Двойная стрелка вверх/вниз 1"/>
          <p:cNvSpPr/>
          <p:nvPr/>
        </p:nvSpPr>
        <p:spPr>
          <a:xfrm>
            <a:off x="5926763" y="5315341"/>
            <a:ext cx="118305" cy="24091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                            </a:t>
            </a:r>
            <a:endParaRPr lang="ru-RU" dirty="0"/>
          </a:p>
        </p:txBody>
      </p:sp>
      <p:grpSp>
        <p:nvGrpSpPr>
          <p:cNvPr id="54" name="Group 47">
            <a:extLst>
              <a:ext uri="{FF2B5EF4-FFF2-40B4-BE49-F238E27FC236}">
                <a16:creationId xmlns=""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231101" y="292016"/>
            <a:ext cx="514379" cy="604988"/>
            <a:chOff x="634994" y="7556702"/>
            <a:chExt cx="914452" cy="1075534"/>
          </a:xfrm>
        </p:grpSpPr>
        <p:pic>
          <p:nvPicPr>
            <p:cNvPr id="55" name="object 5">
              <a:extLst>
                <a:ext uri="{FF2B5EF4-FFF2-40B4-BE49-F238E27FC236}">
                  <a16:creationId xmlns=""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56" name="object 6">
              <a:extLst>
                <a:ext uri="{FF2B5EF4-FFF2-40B4-BE49-F238E27FC236}">
                  <a16:creationId xmlns=""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60" name="object 7">
              <a:extLst>
                <a:ext uri="{FF2B5EF4-FFF2-40B4-BE49-F238E27FC236}">
                  <a16:creationId xmlns=""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70" name="object 8">
              <a:extLst>
                <a:ext uri="{FF2B5EF4-FFF2-40B4-BE49-F238E27FC236}">
                  <a16:creationId xmlns=""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71" name="object 9">
              <a:extLst>
                <a:ext uri="{FF2B5EF4-FFF2-40B4-BE49-F238E27FC236}">
                  <a16:creationId xmlns=""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72" name="object 10">
              <a:extLst>
                <a:ext uri="{FF2B5EF4-FFF2-40B4-BE49-F238E27FC236}">
                  <a16:creationId xmlns=""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73" name="object 11">
              <a:extLst>
                <a:ext uri="{FF2B5EF4-FFF2-40B4-BE49-F238E27FC236}">
                  <a16:creationId xmlns=""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74" name="object 12">
              <a:extLst>
                <a:ext uri="{FF2B5EF4-FFF2-40B4-BE49-F238E27FC236}">
                  <a16:creationId xmlns=""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75" name="object 13">
              <a:extLst>
                <a:ext uri="{FF2B5EF4-FFF2-40B4-BE49-F238E27FC236}">
                  <a16:creationId xmlns=""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76" name="object 14">
              <a:extLst>
                <a:ext uri="{FF2B5EF4-FFF2-40B4-BE49-F238E27FC236}">
                  <a16:creationId xmlns=""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77" name="object 15">
              <a:extLst>
                <a:ext uri="{FF2B5EF4-FFF2-40B4-BE49-F238E27FC236}">
                  <a16:creationId xmlns=""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78" name="object 16">
              <a:extLst>
                <a:ext uri="{FF2B5EF4-FFF2-40B4-BE49-F238E27FC236}">
                  <a16:creationId xmlns=""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013"/>
            </a:p>
          </p:txBody>
        </p:sp>
        <p:pic>
          <p:nvPicPr>
            <p:cNvPr id="79" name="object 17">
              <a:extLst>
                <a:ext uri="{FF2B5EF4-FFF2-40B4-BE49-F238E27FC236}">
                  <a16:creationId xmlns=""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80" name="Picture 3" descr="C:\Users\zenkinama\Desktop\i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015592" y="-10570"/>
            <a:ext cx="2214579" cy="2128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085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Lucida Sans Unicode"/>
        <a:cs typeface="Lucida Sans Unicode"/>
      </a:majorFont>
      <a:minorFont>
        <a:latin typeface="Calibri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5935</TotalTime>
  <Words>795</Words>
  <Application>Microsoft Office PowerPoint</Application>
  <PresentationFormat>Экран (4:3)</PresentationFormat>
  <Paragraphs>119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Bookman Old Style</vt:lpstr>
      <vt:lpstr>Calibri</vt:lpstr>
      <vt:lpstr>Georgia</vt:lpstr>
      <vt:lpstr>Lucida Sans Unicode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ВАЖНЫЕ СРОКИ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СОЦИАЛЬНОГО СТРАХОВАНИЯ  РОССИЙСКОЙ ФЕДЕРАЦИИ</dc:title>
  <dc:creator>Danilova_0002</dc:creator>
  <cp:lastModifiedBy>Ибрагимова Ольга Николаевна</cp:lastModifiedBy>
  <cp:revision>617</cp:revision>
  <cp:lastPrinted>2025-11-17T15:51:15Z</cp:lastPrinted>
  <dcterms:created xsi:type="dcterms:W3CDTF">2015-09-24T08:20:44Z</dcterms:created>
  <dcterms:modified xsi:type="dcterms:W3CDTF">2026-02-17T06:45:01Z</dcterms:modified>
</cp:coreProperties>
</file>