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handoutMasterIdLst>
    <p:handoutMasterId r:id="rId24"/>
  </p:handoutMasterIdLst>
  <p:sldIdLst>
    <p:sldId id="256" r:id="rId2"/>
    <p:sldId id="294" r:id="rId3"/>
    <p:sldId id="261" r:id="rId4"/>
    <p:sldId id="266" r:id="rId5"/>
    <p:sldId id="260" r:id="rId6"/>
    <p:sldId id="269" r:id="rId7"/>
    <p:sldId id="276" r:id="rId8"/>
    <p:sldId id="263" r:id="rId9"/>
    <p:sldId id="267" r:id="rId10"/>
    <p:sldId id="268" r:id="rId11"/>
    <p:sldId id="273" r:id="rId12"/>
    <p:sldId id="274" r:id="rId13"/>
    <p:sldId id="278" r:id="rId14"/>
    <p:sldId id="279" r:id="rId15"/>
    <p:sldId id="285" r:id="rId16"/>
    <p:sldId id="283" r:id="rId17"/>
    <p:sldId id="281" r:id="rId18"/>
    <p:sldId id="284" r:id="rId19"/>
    <p:sldId id="289" r:id="rId20"/>
    <p:sldId id="290" r:id="rId21"/>
    <p:sldId id="292" r:id="rId22"/>
    <p:sldId id="293" r:id="rId23"/>
  </p:sldIdLst>
  <p:sldSz cx="12192000" cy="6858000"/>
  <p:notesSz cx="6797675" cy="9926638"/>
  <p:embeddedFontLst>
    <p:embeddedFont>
      <p:font typeface="Aqum two Classic" panose="00000800000000000000" pitchFamily="2" charset="0"/>
      <p:bold r:id="rId25"/>
    </p:embeddedFont>
    <p:embeddedFont>
      <p:font typeface="Aqum" panose="020B0604020202020204" charset="0"/>
      <p:bold r:id="rId26"/>
    </p:embeddedFont>
    <p:embeddedFont>
      <p:font typeface="Calibri" panose="020F0502020204030204" pitchFamily="34" charset="0"/>
      <p:regular r:id="rId27"/>
      <p:bold r:id="rId28"/>
      <p:italic r:id="rId29"/>
      <p:boldItalic r:id="rId30"/>
    </p:embeddedFont>
    <p:embeddedFont>
      <p:font typeface="Cygre" panose="02000503000000000000" pitchFamily="2" charset="-52"/>
      <p:regular r:id="rId31"/>
      <p:bold r:id="rId32"/>
      <p:italic r:id="rId33"/>
      <p:boldItalic r:id="rId34"/>
    </p:embeddedFont>
    <p:embeddedFont>
      <p:font typeface="Calibri Light" panose="020F0302020204030204" pitchFamily="34" charset="0"/>
      <p:regular r:id="rId35"/>
      <p:italic r:id="rId36"/>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E585"/>
    <a:srgbClr val="0501CE"/>
    <a:srgbClr val="00C800"/>
    <a:srgbClr val="FC9D96"/>
    <a:srgbClr val="0066FF"/>
    <a:srgbClr val="0000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01" autoAdjust="0"/>
    <p:restoredTop sz="94660"/>
  </p:normalViewPr>
  <p:slideViewPr>
    <p:cSldViewPr snapToGrid="0">
      <p:cViewPr>
        <p:scale>
          <a:sx n="86" d="100"/>
          <a:sy n="86" d="100"/>
        </p:scale>
        <p:origin x="-72" y="-456"/>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638" y="5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66BFE54-3F17-47B5-BD53-7E6B5299AC33}" type="datetimeFigureOut">
              <a:rPr lang="ru-RU" smtClean="0"/>
              <a:t>24.02.2026</a:t>
            </a:fld>
            <a:endParaRPr lang="ru-RU"/>
          </a:p>
        </p:txBody>
      </p:sp>
      <p:sp>
        <p:nvSpPr>
          <p:cNvPr id="4" name="Нижний колонтитул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8A0FECA-7722-4067-B80B-A4C0A6B7765A}" type="slidenum">
              <a:rPr lang="ru-RU" smtClean="0"/>
              <a:t>‹#›</a:t>
            </a:fld>
            <a:endParaRPr lang="ru-RU"/>
          </a:p>
        </p:txBody>
      </p:sp>
    </p:spTree>
    <p:extLst>
      <p:ext uri="{BB962C8B-B14F-4D97-AF65-F5344CB8AC3E}">
        <p14:creationId xmlns:p14="http://schemas.microsoft.com/office/powerpoint/2010/main" val="100912343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6695A2D-AEF2-4BCE-8137-0CDC1500B80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 xmlns:a16="http://schemas.microsoft.com/office/drawing/2014/main" id="{1569D747-24FF-433F-A4FC-7A49A2EEF5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 xmlns:a16="http://schemas.microsoft.com/office/drawing/2014/main" id="{471668E0-3B0A-4416-BA50-2015ED51276E}"/>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5" name="Нижний колонтитул 4">
            <a:extLst>
              <a:ext uri="{FF2B5EF4-FFF2-40B4-BE49-F238E27FC236}">
                <a16:creationId xmlns="" xmlns:a16="http://schemas.microsoft.com/office/drawing/2014/main" id="{D7D92447-3DF3-4CBA-A25C-9781168FFA2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44DAF2F8-ECA7-4CDB-B993-C7769E351FBD}"/>
              </a:ext>
            </a:extLst>
          </p:cNvPr>
          <p:cNvSpPr>
            <a:spLocks noGrp="1"/>
          </p:cNvSpPr>
          <p:nvPr>
            <p:ph type="sldNum" sz="quarter" idx="12"/>
          </p:nvPr>
        </p:nvSpPr>
        <p:spPr/>
        <p:txBody>
          <a:bodyPr/>
          <a:lstStyle/>
          <a:p>
            <a:fld id="{571B8D91-4824-4B85-9AA9-5C7EF283F858}" type="slidenum">
              <a:rPr lang="ru-RU" smtClean="0"/>
              <a:t>‹#›</a:t>
            </a:fld>
            <a:endParaRPr lang="ru-RU"/>
          </a:p>
        </p:txBody>
      </p:sp>
    </p:spTree>
    <p:extLst>
      <p:ext uri="{BB962C8B-B14F-4D97-AF65-F5344CB8AC3E}">
        <p14:creationId xmlns:p14="http://schemas.microsoft.com/office/powerpoint/2010/main" val="232560367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401E8A9-4BA1-4259-BC26-D1C71D7251A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 xmlns:a16="http://schemas.microsoft.com/office/drawing/2014/main" id="{626EDC49-3C1C-4610-9049-72DBE40D621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85BEC78A-F582-4DEB-AEAF-4BC5BF5C87A0}"/>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5" name="Нижний колонтитул 4">
            <a:extLst>
              <a:ext uri="{FF2B5EF4-FFF2-40B4-BE49-F238E27FC236}">
                <a16:creationId xmlns="" xmlns:a16="http://schemas.microsoft.com/office/drawing/2014/main" id="{83538097-4D62-469D-BAEC-63EC60439F3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735C7537-9081-4F3F-AF73-34239F3B16C3}"/>
              </a:ext>
            </a:extLst>
          </p:cNvPr>
          <p:cNvSpPr>
            <a:spLocks noGrp="1"/>
          </p:cNvSpPr>
          <p:nvPr>
            <p:ph type="sldNum" sz="quarter" idx="12"/>
          </p:nvPr>
        </p:nvSpPr>
        <p:spPr/>
        <p:txBody>
          <a:bodyPr/>
          <a:lstStyle/>
          <a:p>
            <a:fld id="{571B8D91-4824-4B85-9AA9-5C7EF283F858}" type="slidenum">
              <a:rPr lang="ru-RU" smtClean="0"/>
              <a:t>‹#›</a:t>
            </a:fld>
            <a:endParaRPr lang="ru-RU"/>
          </a:p>
        </p:txBody>
      </p:sp>
    </p:spTree>
    <p:extLst>
      <p:ext uri="{BB962C8B-B14F-4D97-AF65-F5344CB8AC3E}">
        <p14:creationId xmlns:p14="http://schemas.microsoft.com/office/powerpoint/2010/main" val="2446964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EBE06E55-714A-4560-88C0-B87AC9F9025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 xmlns:a16="http://schemas.microsoft.com/office/drawing/2014/main" id="{99F82DA8-9222-448D-9F92-ED7627DBFFF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8E939008-44BE-4C1D-A0FB-AE5A5F6A8AB9}"/>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5" name="Нижний колонтитул 4">
            <a:extLst>
              <a:ext uri="{FF2B5EF4-FFF2-40B4-BE49-F238E27FC236}">
                <a16:creationId xmlns="" xmlns:a16="http://schemas.microsoft.com/office/drawing/2014/main" id="{612E4FD5-41B5-4B7A-8701-08E7E91BBBD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13342F4F-31F3-4A87-8D68-7787C6752CF6}"/>
              </a:ext>
            </a:extLst>
          </p:cNvPr>
          <p:cNvSpPr>
            <a:spLocks noGrp="1"/>
          </p:cNvSpPr>
          <p:nvPr>
            <p:ph type="sldNum" sz="quarter" idx="12"/>
          </p:nvPr>
        </p:nvSpPr>
        <p:spPr/>
        <p:txBody>
          <a:bodyPr/>
          <a:lstStyle/>
          <a:p>
            <a:fld id="{571B8D91-4824-4B85-9AA9-5C7EF283F858}" type="slidenum">
              <a:rPr lang="ru-RU" smtClean="0"/>
              <a:t>‹#›</a:t>
            </a:fld>
            <a:endParaRPr lang="ru-RU"/>
          </a:p>
        </p:txBody>
      </p:sp>
    </p:spTree>
    <p:extLst>
      <p:ext uri="{BB962C8B-B14F-4D97-AF65-F5344CB8AC3E}">
        <p14:creationId xmlns:p14="http://schemas.microsoft.com/office/powerpoint/2010/main" val="3915928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E579F2E-5674-4DA4-BCAD-C318DD0BFB9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DF053990-55B2-4985-877C-D42C755D58F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D3D383C5-3509-40EE-8D66-366F0DB188B7}"/>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5" name="Нижний колонтитул 4">
            <a:extLst>
              <a:ext uri="{FF2B5EF4-FFF2-40B4-BE49-F238E27FC236}">
                <a16:creationId xmlns="" xmlns:a16="http://schemas.microsoft.com/office/drawing/2014/main" id="{E370ECF5-412A-479F-92A4-FE64CEB3584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9C61B4D9-E75B-4D13-8FC3-40C1729F45CB}"/>
              </a:ext>
            </a:extLst>
          </p:cNvPr>
          <p:cNvSpPr>
            <a:spLocks noGrp="1"/>
          </p:cNvSpPr>
          <p:nvPr>
            <p:ph type="sldNum" sz="quarter" idx="12"/>
          </p:nvPr>
        </p:nvSpPr>
        <p:spPr/>
        <p:txBody>
          <a:bodyPr/>
          <a:lstStyle/>
          <a:p>
            <a:fld id="{571B8D91-4824-4B85-9AA9-5C7EF283F858}" type="slidenum">
              <a:rPr lang="ru-RU" smtClean="0"/>
              <a:t>‹#›</a:t>
            </a:fld>
            <a:endParaRPr lang="ru-RU"/>
          </a:p>
        </p:txBody>
      </p:sp>
    </p:spTree>
    <p:extLst>
      <p:ext uri="{BB962C8B-B14F-4D97-AF65-F5344CB8AC3E}">
        <p14:creationId xmlns:p14="http://schemas.microsoft.com/office/powerpoint/2010/main" val="288836279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13864A-87A8-467C-9842-46891B01B54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 xmlns:a16="http://schemas.microsoft.com/office/drawing/2014/main" id="{CCCE3B23-3213-4C13-B0E0-5772CA56E6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F020271C-21A9-4CFF-9147-F6ABC11D8EF7}"/>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5" name="Нижний колонтитул 4">
            <a:extLst>
              <a:ext uri="{FF2B5EF4-FFF2-40B4-BE49-F238E27FC236}">
                <a16:creationId xmlns="" xmlns:a16="http://schemas.microsoft.com/office/drawing/2014/main" id="{8101537B-96D5-40E4-94AA-E22171A7C19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28DCD8CE-276E-4A6C-B7A5-D9A9B7CC8601}"/>
              </a:ext>
            </a:extLst>
          </p:cNvPr>
          <p:cNvSpPr>
            <a:spLocks noGrp="1"/>
          </p:cNvSpPr>
          <p:nvPr>
            <p:ph type="sldNum" sz="quarter" idx="12"/>
          </p:nvPr>
        </p:nvSpPr>
        <p:spPr/>
        <p:txBody>
          <a:bodyPr/>
          <a:lstStyle/>
          <a:p>
            <a:fld id="{571B8D91-4824-4B85-9AA9-5C7EF283F858}" type="slidenum">
              <a:rPr lang="ru-RU" smtClean="0"/>
              <a:t>‹#›</a:t>
            </a:fld>
            <a:endParaRPr lang="ru-RU"/>
          </a:p>
        </p:txBody>
      </p:sp>
    </p:spTree>
    <p:extLst>
      <p:ext uri="{BB962C8B-B14F-4D97-AF65-F5344CB8AC3E}">
        <p14:creationId xmlns:p14="http://schemas.microsoft.com/office/powerpoint/2010/main" val="349256621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72CDEBC-B29A-4E4C-AD0E-84902BCC146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469C1E92-24C8-4973-B2D4-24DE5E35311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 xmlns:a16="http://schemas.microsoft.com/office/drawing/2014/main" id="{87408424-6DAB-4576-8762-07D8BEF7AC4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9E9C8B70-9F18-4B3E-A092-6250524EF48C}"/>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6" name="Нижний колонтитул 5">
            <a:extLst>
              <a:ext uri="{FF2B5EF4-FFF2-40B4-BE49-F238E27FC236}">
                <a16:creationId xmlns="" xmlns:a16="http://schemas.microsoft.com/office/drawing/2014/main" id="{2FD88415-9604-41D7-B99E-FEC94548442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4D1F732D-4C8E-46B0-9974-524A589C163D}"/>
              </a:ext>
            </a:extLst>
          </p:cNvPr>
          <p:cNvSpPr>
            <a:spLocks noGrp="1"/>
          </p:cNvSpPr>
          <p:nvPr>
            <p:ph type="sldNum" sz="quarter" idx="12"/>
          </p:nvPr>
        </p:nvSpPr>
        <p:spPr/>
        <p:txBody>
          <a:bodyPr/>
          <a:lstStyle/>
          <a:p>
            <a:fld id="{571B8D91-4824-4B85-9AA9-5C7EF283F858}" type="slidenum">
              <a:rPr lang="ru-RU" smtClean="0"/>
              <a:t>‹#›</a:t>
            </a:fld>
            <a:endParaRPr lang="ru-RU"/>
          </a:p>
        </p:txBody>
      </p:sp>
      <p:sp>
        <p:nvSpPr>
          <p:cNvPr id="8" name="Прямоугольник 7"/>
          <p:cNvSpPr/>
          <p:nvPr userDrawn="1"/>
        </p:nvSpPr>
        <p:spPr>
          <a:xfrm>
            <a:off x="11274597" y="139637"/>
            <a:ext cx="855843" cy="855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8646984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AD86F5D-D9F5-40DC-9959-54C24992829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 xmlns:a16="http://schemas.microsoft.com/office/drawing/2014/main" id="{5363BD79-5E56-4870-8864-B41145604C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4D61BB53-CB49-4393-B0C7-6AB437EB595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 xmlns:a16="http://schemas.microsoft.com/office/drawing/2014/main" id="{30811DC4-FD54-43F5-A46B-D36F6B9266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0712E60F-FE3A-41FB-8B4E-3A8E4A55B0B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 xmlns:a16="http://schemas.microsoft.com/office/drawing/2014/main" id="{ED41BDDD-9A1C-471A-8737-80E6BF483549}"/>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8" name="Нижний колонтитул 7">
            <a:extLst>
              <a:ext uri="{FF2B5EF4-FFF2-40B4-BE49-F238E27FC236}">
                <a16:creationId xmlns="" xmlns:a16="http://schemas.microsoft.com/office/drawing/2014/main" id="{8203970C-B9B5-4061-8DF0-52B695412C0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 xmlns:a16="http://schemas.microsoft.com/office/drawing/2014/main" id="{7224927B-FB1D-4DBE-98C2-FFA30A6D61FB}"/>
              </a:ext>
            </a:extLst>
          </p:cNvPr>
          <p:cNvSpPr>
            <a:spLocks noGrp="1"/>
          </p:cNvSpPr>
          <p:nvPr>
            <p:ph type="sldNum" sz="quarter" idx="12"/>
          </p:nvPr>
        </p:nvSpPr>
        <p:spPr/>
        <p:txBody>
          <a:bodyPr/>
          <a:lstStyle/>
          <a:p>
            <a:fld id="{571B8D91-4824-4B85-9AA9-5C7EF283F858}" type="slidenum">
              <a:rPr lang="ru-RU" smtClean="0"/>
              <a:t>‹#›</a:t>
            </a:fld>
            <a:endParaRPr lang="ru-RU"/>
          </a:p>
        </p:txBody>
      </p:sp>
      <p:sp>
        <p:nvSpPr>
          <p:cNvPr id="10" name="Прямоугольник 9"/>
          <p:cNvSpPr/>
          <p:nvPr userDrawn="1"/>
        </p:nvSpPr>
        <p:spPr>
          <a:xfrm>
            <a:off x="11274597" y="139637"/>
            <a:ext cx="855843" cy="855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0971530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A710BC-C168-4811-8B1D-328BC63F777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 xmlns:a16="http://schemas.microsoft.com/office/drawing/2014/main" id="{4B9FAD2D-4E4A-40EB-9213-DED3B60F198A}"/>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4" name="Нижний колонтитул 3">
            <a:extLst>
              <a:ext uri="{FF2B5EF4-FFF2-40B4-BE49-F238E27FC236}">
                <a16:creationId xmlns="" xmlns:a16="http://schemas.microsoft.com/office/drawing/2014/main" id="{CF51528D-24C5-4BDB-BE35-B1D6B990DF9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 xmlns:a16="http://schemas.microsoft.com/office/drawing/2014/main" id="{D2E93F7A-C9BA-4FC9-A2D5-F11BE1631C69}"/>
              </a:ext>
            </a:extLst>
          </p:cNvPr>
          <p:cNvSpPr>
            <a:spLocks noGrp="1"/>
          </p:cNvSpPr>
          <p:nvPr>
            <p:ph type="sldNum" sz="quarter" idx="12"/>
          </p:nvPr>
        </p:nvSpPr>
        <p:spPr/>
        <p:txBody>
          <a:bodyPr/>
          <a:lstStyle/>
          <a:p>
            <a:fld id="{571B8D91-4824-4B85-9AA9-5C7EF283F858}" type="slidenum">
              <a:rPr lang="ru-RU" smtClean="0"/>
              <a:t>‹#›</a:t>
            </a:fld>
            <a:endParaRPr lang="ru-RU"/>
          </a:p>
        </p:txBody>
      </p:sp>
    </p:spTree>
    <p:extLst>
      <p:ext uri="{BB962C8B-B14F-4D97-AF65-F5344CB8AC3E}">
        <p14:creationId xmlns:p14="http://schemas.microsoft.com/office/powerpoint/2010/main" val="143164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5DF464BF-CD6E-45AB-84E6-07C9EB611F25}"/>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3" name="Нижний колонтитул 2">
            <a:extLst>
              <a:ext uri="{FF2B5EF4-FFF2-40B4-BE49-F238E27FC236}">
                <a16:creationId xmlns="" xmlns:a16="http://schemas.microsoft.com/office/drawing/2014/main" id="{4A6F51EB-017A-4525-853A-F47BD36F20C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 xmlns:a16="http://schemas.microsoft.com/office/drawing/2014/main" id="{78D8A5E8-1BFB-4B40-AAB2-17B6B367CE51}"/>
              </a:ext>
            </a:extLst>
          </p:cNvPr>
          <p:cNvSpPr>
            <a:spLocks noGrp="1"/>
          </p:cNvSpPr>
          <p:nvPr>
            <p:ph type="sldNum" sz="quarter" idx="12"/>
          </p:nvPr>
        </p:nvSpPr>
        <p:spPr/>
        <p:txBody>
          <a:bodyPr/>
          <a:lstStyle/>
          <a:p>
            <a:fld id="{571B8D91-4824-4B85-9AA9-5C7EF283F858}" type="slidenum">
              <a:rPr lang="ru-RU" smtClean="0"/>
              <a:t>‹#›</a:t>
            </a:fld>
            <a:endParaRPr lang="ru-RU"/>
          </a:p>
        </p:txBody>
      </p:sp>
    </p:spTree>
    <p:extLst>
      <p:ext uri="{BB962C8B-B14F-4D97-AF65-F5344CB8AC3E}">
        <p14:creationId xmlns:p14="http://schemas.microsoft.com/office/powerpoint/2010/main" val="1439551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13E5731-69F6-4866-B13E-6346EE01B88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 xmlns:a16="http://schemas.microsoft.com/office/drawing/2014/main" id="{F83E2EC5-A93C-45D1-849E-AF877FE5BA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 xmlns:a16="http://schemas.microsoft.com/office/drawing/2014/main" id="{69CEC465-165B-46AF-A8D9-0089A2AD8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33B77D1D-A135-4A4E-8C08-81381D404397}"/>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6" name="Нижний колонтитул 5">
            <a:extLst>
              <a:ext uri="{FF2B5EF4-FFF2-40B4-BE49-F238E27FC236}">
                <a16:creationId xmlns="" xmlns:a16="http://schemas.microsoft.com/office/drawing/2014/main" id="{17B96EC0-8AF2-4294-ADA6-C1A04D32259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821584CD-1481-451E-A648-64AF7C8EF7AB}"/>
              </a:ext>
            </a:extLst>
          </p:cNvPr>
          <p:cNvSpPr>
            <a:spLocks noGrp="1"/>
          </p:cNvSpPr>
          <p:nvPr>
            <p:ph type="sldNum" sz="quarter" idx="12"/>
          </p:nvPr>
        </p:nvSpPr>
        <p:spPr/>
        <p:txBody>
          <a:bodyPr/>
          <a:lstStyle/>
          <a:p>
            <a:fld id="{571B8D91-4824-4B85-9AA9-5C7EF283F858}" type="slidenum">
              <a:rPr lang="ru-RU" smtClean="0"/>
              <a:t>‹#›</a:t>
            </a:fld>
            <a:endParaRPr lang="ru-RU"/>
          </a:p>
        </p:txBody>
      </p:sp>
    </p:spTree>
    <p:extLst>
      <p:ext uri="{BB962C8B-B14F-4D97-AF65-F5344CB8AC3E}">
        <p14:creationId xmlns:p14="http://schemas.microsoft.com/office/powerpoint/2010/main" val="2216745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EF77265-93D6-4202-9699-1B77BD62B1D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 xmlns:a16="http://schemas.microsoft.com/office/drawing/2014/main" id="{D08E4A6D-2653-4FA0-9C33-BBB6E1A957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 xmlns:a16="http://schemas.microsoft.com/office/drawing/2014/main" id="{1CD2F19D-ECBC-4FD9-84BA-B9E35D9A7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8304AFCD-FC65-4434-81E9-592E2676D675}"/>
              </a:ext>
            </a:extLst>
          </p:cNvPr>
          <p:cNvSpPr>
            <a:spLocks noGrp="1"/>
          </p:cNvSpPr>
          <p:nvPr>
            <p:ph type="dt" sz="half" idx="10"/>
          </p:nvPr>
        </p:nvSpPr>
        <p:spPr/>
        <p:txBody>
          <a:bodyPr/>
          <a:lstStyle/>
          <a:p>
            <a:fld id="{C5E81ACF-3DF1-4144-807B-E1A864682853}" type="datetimeFigureOut">
              <a:rPr lang="ru-RU" smtClean="0"/>
              <a:t>24.02.2026</a:t>
            </a:fld>
            <a:endParaRPr lang="ru-RU"/>
          </a:p>
        </p:txBody>
      </p:sp>
      <p:sp>
        <p:nvSpPr>
          <p:cNvPr id="6" name="Нижний колонтитул 5">
            <a:extLst>
              <a:ext uri="{FF2B5EF4-FFF2-40B4-BE49-F238E27FC236}">
                <a16:creationId xmlns="" xmlns:a16="http://schemas.microsoft.com/office/drawing/2014/main" id="{3D311100-5898-4E62-ACAD-4B3B9D8DA5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798050A9-207D-4429-8EB4-C021F9145FEB}"/>
              </a:ext>
            </a:extLst>
          </p:cNvPr>
          <p:cNvSpPr>
            <a:spLocks noGrp="1"/>
          </p:cNvSpPr>
          <p:nvPr>
            <p:ph type="sldNum" sz="quarter" idx="12"/>
          </p:nvPr>
        </p:nvSpPr>
        <p:spPr/>
        <p:txBody>
          <a:bodyPr/>
          <a:lstStyle/>
          <a:p>
            <a:fld id="{571B8D91-4824-4B85-9AA9-5C7EF283F858}" type="slidenum">
              <a:rPr lang="ru-RU" smtClean="0"/>
              <a:t>‹#›</a:t>
            </a:fld>
            <a:endParaRPr lang="ru-RU"/>
          </a:p>
        </p:txBody>
      </p:sp>
    </p:spTree>
    <p:extLst>
      <p:ext uri="{BB962C8B-B14F-4D97-AF65-F5344CB8AC3E}">
        <p14:creationId xmlns:p14="http://schemas.microsoft.com/office/powerpoint/2010/main" val="970346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2793819-F63D-4BD1-B995-928EE5F93E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 xmlns:a16="http://schemas.microsoft.com/office/drawing/2014/main" id="{A7565BD3-685C-4456-A3BF-59D879A765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0811FF01-110E-4D54-A8D9-6448D6AE06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81ACF-3DF1-4144-807B-E1A864682853}" type="datetimeFigureOut">
              <a:rPr lang="ru-RU" smtClean="0"/>
              <a:t>24.02.2026</a:t>
            </a:fld>
            <a:endParaRPr lang="ru-RU"/>
          </a:p>
        </p:txBody>
      </p:sp>
      <p:sp>
        <p:nvSpPr>
          <p:cNvPr id="5" name="Нижний колонтитул 4">
            <a:extLst>
              <a:ext uri="{FF2B5EF4-FFF2-40B4-BE49-F238E27FC236}">
                <a16:creationId xmlns="" xmlns:a16="http://schemas.microsoft.com/office/drawing/2014/main" id="{45B83CE6-DF13-4CC5-B6E1-D44AFF9FAE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 xmlns:a16="http://schemas.microsoft.com/office/drawing/2014/main" id="{AED29F00-7219-4E59-98A6-ED1D9F34C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1B8D91-4824-4B85-9AA9-5C7EF283F858}" type="slidenum">
              <a:rPr lang="ru-RU" smtClean="0"/>
              <a:t>‹#›</a:t>
            </a:fld>
            <a:endParaRPr lang="ru-RU"/>
          </a:p>
        </p:txBody>
      </p:sp>
    </p:spTree>
    <p:extLst>
      <p:ext uri="{BB962C8B-B14F-4D97-AF65-F5344CB8AC3E}">
        <p14:creationId xmlns:p14="http://schemas.microsoft.com/office/powerpoint/2010/main" val="2964522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Скругленный прямоугольник 16"/>
          <p:cNvSpPr/>
          <p:nvPr/>
        </p:nvSpPr>
        <p:spPr>
          <a:xfrm>
            <a:off x="2318197" y="2049137"/>
            <a:ext cx="7572778" cy="830211"/>
          </a:xfrm>
          <a:prstGeom prst="roundRect">
            <a:avLst>
              <a:gd name="adj" fmla="val 50000"/>
            </a:avLst>
          </a:prstGeom>
          <a:solidFill>
            <a:srgbClr val="15E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 xmlns:a16="http://schemas.microsoft.com/office/drawing/2014/main" id="{876D5A22-79F2-4187-A7E5-D744B9D241F4}"/>
              </a:ext>
            </a:extLst>
          </p:cNvPr>
          <p:cNvSpPr>
            <a:spLocks noGrp="1"/>
          </p:cNvSpPr>
          <p:nvPr>
            <p:ph type="ctrTitle"/>
          </p:nvPr>
        </p:nvSpPr>
        <p:spPr>
          <a:xfrm>
            <a:off x="2488075" y="2491898"/>
            <a:ext cx="7234225" cy="327014"/>
          </a:xfrm>
          <a:noFill/>
          <a:ln>
            <a:noFill/>
          </a:ln>
        </p:spPr>
        <p:txBody>
          <a:bodyPr>
            <a:normAutofit fontScale="90000"/>
          </a:bodyPr>
          <a:lstStyle/>
          <a:p>
            <a:r>
              <a:rPr lang="ru-RU" sz="2200" b="1" dirty="0" smtClean="0">
                <a:latin typeface="Aqum two Classic" panose="00000800000000000000" pitchFamily="2" charset="0"/>
              </a:rPr>
              <a:t>Коротко: Эффективная коммуникация – как просто говорить о сложном</a:t>
            </a:r>
            <a:endParaRPr lang="ru-RU" sz="2200" b="1" dirty="0">
              <a:latin typeface="Aqum two Classic" panose="00000800000000000000" pitchFamily="2" charset="0"/>
            </a:endParaRPr>
          </a:p>
        </p:txBody>
      </p:sp>
      <p:sp>
        <p:nvSpPr>
          <p:cNvPr id="4" name="Заголовок 1">
            <a:extLst>
              <a:ext uri="{FF2B5EF4-FFF2-40B4-BE49-F238E27FC236}">
                <a16:creationId xmlns:a16="http://schemas.microsoft.com/office/drawing/2014/main" xmlns="" id="{876D5A22-79F2-4187-A7E5-D744B9D241F4}"/>
              </a:ext>
            </a:extLst>
          </p:cNvPr>
          <p:cNvSpPr txBox="1">
            <a:spLocks/>
          </p:cNvSpPr>
          <p:nvPr/>
        </p:nvSpPr>
        <p:spPr>
          <a:xfrm>
            <a:off x="2544222" y="5018530"/>
            <a:ext cx="7234225" cy="327014"/>
          </a:xfrm>
          <a:prstGeom prst="rect">
            <a:avLst/>
          </a:prstGeom>
          <a:noFill/>
          <a:ln>
            <a:no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200" b="1" dirty="0" smtClean="0">
                <a:solidFill>
                  <a:schemeClr val="bg1">
                    <a:lumMod val="95000"/>
                  </a:schemeClr>
                </a:solidFill>
                <a:latin typeface="Aqum two Classic" panose="00000800000000000000" pitchFamily="2" charset="0"/>
              </a:rPr>
              <a:t>Бирюкова </a:t>
            </a:r>
            <a:r>
              <a:rPr lang="ru-RU" sz="2200" b="1" dirty="0" err="1" smtClean="0">
                <a:solidFill>
                  <a:schemeClr val="bg1">
                    <a:lumMod val="95000"/>
                  </a:schemeClr>
                </a:solidFill>
                <a:latin typeface="Aqum two Classic" panose="00000800000000000000" pitchFamily="2" charset="0"/>
              </a:rPr>
              <a:t>екатерина</a:t>
            </a:r>
            <a:r>
              <a:rPr lang="ru-RU" sz="2200" b="1" dirty="0" smtClean="0">
                <a:solidFill>
                  <a:schemeClr val="bg1">
                    <a:lumMod val="95000"/>
                  </a:schemeClr>
                </a:solidFill>
                <a:latin typeface="Aqum two Classic" panose="00000800000000000000" pitchFamily="2" charset="0"/>
              </a:rPr>
              <a:t> </a:t>
            </a:r>
            <a:r>
              <a:rPr lang="ru-RU" sz="2200" b="1" dirty="0" err="1" smtClean="0">
                <a:solidFill>
                  <a:schemeClr val="bg1">
                    <a:lumMod val="95000"/>
                  </a:schemeClr>
                </a:solidFill>
                <a:latin typeface="Aqum two Classic" panose="00000800000000000000" pitchFamily="2" charset="0"/>
              </a:rPr>
              <a:t>александровна</a:t>
            </a:r>
            <a:endParaRPr lang="ru-RU" sz="2200" b="1" dirty="0">
              <a:solidFill>
                <a:schemeClr val="bg1">
                  <a:lumMod val="95000"/>
                </a:schemeClr>
              </a:solidFill>
              <a:latin typeface="Aqum two Classic" panose="00000800000000000000" pitchFamily="2" charset="0"/>
            </a:endParaRPr>
          </a:p>
        </p:txBody>
      </p:sp>
      <p:sp>
        <p:nvSpPr>
          <p:cNvPr id="5" name="Заголовок 1">
            <a:extLst>
              <a:ext uri="{FF2B5EF4-FFF2-40B4-BE49-F238E27FC236}">
                <a16:creationId xmlns:a16="http://schemas.microsoft.com/office/drawing/2014/main" xmlns="" id="{876D5A22-79F2-4187-A7E5-D744B9D241F4}"/>
              </a:ext>
            </a:extLst>
          </p:cNvPr>
          <p:cNvSpPr txBox="1">
            <a:spLocks/>
          </p:cNvSpPr>
          <p:nvPr/>
        </p:nvSpPr>
        <p:spPr>
          <a:xfrm>
            <a:off x="2334043" y="5854895"/>
            <a:ext cx="7503161" cy="327014"/>
          </a:xfrm>
          <a:prstGeom prst="rect">
            <a:avLst/>
          </a:prstGeom>
          <a:noFill/>
          <a:ln>
            <a:no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500" dirty="0" smtClean="0">
                <a:solidFill>
                  <a:schemeClr val="bg1"/>
                </a:solidFill>
                <a:latin typeface="Cygre" panose="02000503000000000000" pitchFamily="2" charset="-52"/>
              </a:rPr>
              <a:t>Лектор РО «Знание» </a:t>
            </a:r>
          </a:p>
          <a:p>
            <a:r>
              <a:rPr lang="ru-RU" sz="1600" dirty="0">
                <a:solidFill>
                  <a:schemeClr val="bg1"/>
                </a:solidFill>
                <a:latin typeface="Cygre" panose="02000503000000000000" pitchFamily="2" charset="-52"/>
              </a:rPr>
              <a:t>Эксперт департамента государственной политики управления внутренней политики администрации Губернатора Ульяновской области</a:t>
            </a:r>
            <a:endParaRPr lang="ru-RU" sz="1500" dirty="0">
              <a:solidFill>
                <a:schemeClr val="bg1"/>
              </a:solidFill>
              <a:latin typeface="Cygre" panose="02000503000000000000" pitchFamily="2" charset="-52"/>
            </a:endParaRPr>
          </a:p>
        </p:txBody>
      </p:sp>
    </p:spTree>
    <p:extLst>
      <p:ext uri="{BB962C8B-B14F-4D97-AF65-F5344CB8AC3E}">
        <p14:creationId xmlns:p14="http://schemas.microsoft.com/office/powerpoint/2010/main" val="1624604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Три</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принципа</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эффективного</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объяснения</a:t>
            </a:r>
            <a:endParaRPr lang="ru-RU" sz="2000" b="1" dirty="0">
              <a:solidFill>
                <a:schemeClr val="tx1">
                  <a:lumMod val="95000"/>
                  <a:lumOff val="5000"/>
                </a:schemeClr>
              </a:solidFill>
              <a:latin typeface="Aqum two Classic" panose="00000800000000000000" pitchFamily="2" charset="0"/>
            </a:endParaRPr>
          </a:p>
        </p:txBody>
      </p:sp>
      <p:sp>
        <p:nvSpPr>
          <p:cNvPr id="5" name="Скругленный прямоугольник 4"/>
          <p:cNvSpPr/>
          <p:nvPr/>
        </p:nvSpPr>
        <p:spPr>
          <a:xfrm>
            <a:off x="403978" y="1513114"/>
            <a:ext cx="3621957" cy="4675415"/>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Скругленный прямоугольник 29"/>
          <p:cNvSpPr/>
          <p:nvPr/>
        </p:nvSpPr>
        <p:spPr>
          <a:xfrm>
            <a:off x="4299855" y="1469571"/>
            <a:ext cx="3621957" cy="4675415"/>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Скругленный прямоугольник 32"/>
          <p:cNvSpPr/>
          <p:nvPr/>
        </p:nvSpPr>
        <p:spPr>
          <a:xfrm>
            <a:off x="8187969" y="1469570"/>
            <a:ext cx="3621957" cy="4675415"/>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810" y="1921192"/>
            <a:ext cx="904293" cy="904293"/>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687" y="1921192"/>
            <a:ext cx="904293" cy="904293"/>
          </a:xfrm>
          <a:prstGeom prst="rect">
            <a:avLst/>
          </a:prstGeom>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6801" y="1921192"/>
            <a:ext cx="904293" cy="904293"/>
          </a:xfrm>
          <a:prstGeom prst="rect">
            <a:avLst/>
          </a:prstGeom>
        </p:spPr>
      </p:pic>
      <p:pic>
        <p:nvPicPr>
          <p:cNvPr id="20" name="Рисунок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sp>
        <p:nvSpPr>
          <p:cNvPr id="19" name="Text 2"/>
          <p:cNvSpPr txBox="1"/>
          <p:nvPr/>
        </p:nvSpPr>
        <p:spPr>
          <a:xfrm>
            <a:off x="630745" y="3664258"/>
            <a:ext cx="3316076" cy="843000"/>
          </a:xfrm>
          <a:prstGeom prst="rect">
            <a:avLst/>
          </a:prstGeom>
          <a:noFill/>
          <a:ln/>
        </p:spPr>
        <p:txBody>
          <a:bodyPr wrap="square" lIns="0" tIns="0" rIns="0" bIns="0" rtlCol="0" anchor="t"/>
          <a:lstStyle/>
          <a:p>
            <a:pPr marL="0" indent="0" algn="l">
              <a:lnSpc>
                <a:spcPct val="90000"/>
              </a:lnSpc>
              <a:buNone/>
            </a:pPr>
            <a:r>
              <a:rPr lang="en-US" sz="1500" dirty="0">
                <a:solidFill>
                  <a:srgbClr val="000000"/>
                </a:solidFill>
                <a:latin typeface="Cygre" panose="02000503000000000000" pitchFamily="2" charset="-52"/>
                <a:ea typeface="Arial" pitchFamily="34" charset="-122"/>
                <a:cs typeface="Arial" pitchFamily="34" charset="-120"/>
              </a:rPr>
              <a:t>Использование простого и доступного языка без профессионального жаргона позволяет охватить всю аудиторию и избежать путаницы.
</a:t>
            </a:r>
            <a:endParaRPr lang="en-US" sz="1500" dirty="0">
              <a:latin typeface="Cygre" panose="02000503000000000000" pitchFamily="2" charset="-52"/>
            </a:endParaRPr>
          </a:p>
        </p:txBody>
      </p:sp>
      <p:sp>
        <p:nvSpPr>
          <p:cNvPr id="21" name="Text 3"/>
          <p:cNvSpPr txBox="1"/>
          <p:nvPr/>
        </p:nvSpPr>
        <p:spPr>
          <a:xfrm>
            <a:off x="4517863" y="3664258"/>
            <a:ext cx="3316076" cy="843000"/>
          </a:xfrm>
          <a:prstGeom prst="rect">
            <a:avLst/>
          </a:prstGeom>
          <a:noFill/>
          <a:ln/>
        </p:spPr>
        <p:txBody>
          <a:bodyPr wrap="square" lIns="0" tIns="0" rIns="0" bIns="0" rtlCol="0" anchor="t"/>
          <a:lstStyle/>
          <a:p>
            <a:pPr marL="0" indent="0" algn="l">
              <a:lnSpc>
                <a:spcPct val="90000"/>
              </a:lnSpc>
              <a:buNone/>
            </a:pPr>
            <a:r>
              <a:rPr lang="en-US" sz="1500" dirty="0">
                <a:solidFill>
                  <a:srgbClr val="000000"/>
                </a:solidFill>
                <a:latin typeface="Cygre" panose="02000503000000000000" pitchFamily="2" charset="-52"/>
                <a:ea typeface="Arial" pitchFamily="34" charset="-122"/>
                <a:cs typeface="Arial" pitchFamily="34" charset="-120"/>
              </a:rPr>
              <a:t>Подкрепление ключевых идей примерами и ситуациями из практики облегчает понимание и делает инструкции запоминающимися.
</a:t>
            </a:r>
            <a:endParaRPr lang="en-US" sz="1500" dirty="0">
              <a:latin typeface="Cygre" panose="02000503000000000000" pitchFamily="2" charset="-52"/>
            </a:endParaRPr>
          </a:p>
        </p:txBody>
      </p:sp>
      <p:sp>
        <p:nvSpPr>
          <p:cNvPr id="22" name="Text 4"/>
          <p:cNvSpPr txBox="1"/>
          <p:nvPr/>
        </p:nvSpPr>
        <p:spPr>
          <a:xfrm>
            <a:off x="8573751" y="3664258"/>
            <a:ext cx="3316076" cy="843000"/>
          </a:xfrm>
          <a:prstGeom prst="rect">
            <a:avLst/>
          </a:prstGeom>
          <a:noFill/>
          <a:ln/>
        </p:spPr>
        <p:txBody>
          <a:bodyPr wrap="square" lIns="0" tIns="0" rIns="0" bIns="0" rtlCol="0" anchor="t"/>
          <a:lstStyle/>
          <a:p>
            <a:pPr marL="0" indent="0" algn="l">
              <a:lnSpc>
                <a:spcPct val="90000"/>
              </a:lnSpc>
              <a:buNone/>
            </a:pPr>
            <a:r>
              <a:rPr lang="en-US" sz="1500" dirty="0">
                <a:solidFill>
                  <a:srgbClr val="000000"/>
                </a:solidFill>
                <a:latin typeface="Cygre" panose="02000503000000000000" pitchFamily="2" charset="-52"/>
                <a:ea typeface="Arial" pitchFamily="34" charset="-122"/>
                <a:cs typeface="Arial" pitchFamily="34" charset="-120"/>
              </a:rPr>
              <a:t>Обязательная проверка обратной связи через вопросы и обсуждения помогает убедиться в правильном восприятии и корректирует непонимание.
</a:t>
            </a:r>
            <a:endParaRPr lang="en-US" sz="1500" dirty="0">
              <a:latin typeface="Cygre" panose="02000503000000000000" pitchFamily="2" charset="-52"/>
            </a:endParaRPr>
          </a:p>
        </p:txBody>
      </p:sp>
    </p:spTree>
    <p:extLst>
      <p:ext uri="{BB962C8B-B14F-4D97-AF65-F5344CB8AC3E}">
        <p14:creationId xmlns:p14="http://schemas.microsoft.com/office/powerpoint/2010/main" val="27720989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Роль</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примеров</a:t>
            </a:r>
            <a:r>
              <a:rPr lang="en-US" sz="2000" b="1" dirty="0">
                <a:solidFill>
                  <a:srgbClr val="000000"/>
                </a:solidFill>
                <a:latin typeface="Aqum two Classic" panose="00000800000000000000" pitchFamily="2" charset="0"/>
                <a:ea typeface="Arial" pitchFamily="34" charset="-122"/>
                <a:cs typeface="Arial" pitchFamily="34" charset="-120"/>
              </a:rPr>
              <a:t> и </a:t>
            </a:r>
            <a:r>
              <a:rPr lang="en-US" sz="2000" b="1" dirty="0" err="1">
                <a:solidFill>
                  <a:srgbClr val="000000"/>
                </a:solidFill>
                <a:latin typeface="Aqum two Classic" panose="00000800000000000000" pitchFamily="2" charset="0"/>
                <a:ea typeface="Arial" pitchFamily="34" charset="-122"/>
                <a:cs typeface="Arial" pitchFamily="34" charset="-120"/>
              </a:rPr>
              <a:t>аналогий</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sp>
        <p:nvSpPr>
          <p:cNvPr id="6" name="Text 1"/>
          <p:cNvSpPr txBox="1"/>
          <p:nvPr/>
        </p:nvSpPr>
        <p:spPr>
          <a:xfrm>
            <a:off x="1088574" y="2317129"/>
            <a:ext cx="5007426" cy="1048800"/>
          </a:xfrm>
          <a:prstGeom prst="rect">
            <a:avLst/>
          </a:prstGeom>
          <a:noFill/>
          <a:ln/>
        </p:spPr>
        <p:txBody>
          <a:bodyPr wrap="square" lIns="0" tIns="0" rIns="0" bIns="0" rtlCol="0" anchor="t"/>
          <a:lstStyle/>
          <a:p>
            <a:pPr marL="0" indent="0" algn="l">
              <a:lnSpc>
                <a:spcPct val="115000"/>
              </a:lnSpc>
              <a:buNone/>
            </a:pPr>
            <a:r>
              <a:rPr lang="en-US" dirty="0">
                <a:solidFill>
                  <a:srgbClr val="000000"/>
                </a:solidFill>
                <a:latin typeface="Cygre" panose="02000503000000000000" pitchFamily="2" charset="-52"/>
                <a:ea typeface="Arial" pitchFamily="34" charset="-122"/>
                <a:cs typeface="Arial" pitchFamily="34" charset="-120"/>
              </a:rPr>
              <a:t>Аналогии переводят абстрактные и сложные требования в понятные образные сравнения, упрощая усвоение информации и снижая уровень стресса.
</a:t>
            </a:r>
            <a:endParaRPr lang="en-US" dirty="0">
              <a:latin typeface="Cygre" panose="02000503000000000000" pitchFamily="2" charset="-52"/>
            </a:endParaRPr>
          </a:p>
        </p:txBody>
      </p:sp>
      <p:sp>
        <p:nvSpPr>
          <p:cNvPr id="7" name="Text 2"/>
          <p:cNvSpPr txBox="1"/>
          <p:nvPr/>
        </p:nvSpPr>
        <p:spPr>
          <a:xfrm>
            <a:off x="1088574" y="3781929"/>
            <a:ext cx="5007426" cy="1048800"/>
          </a:xfrm>
          <a:prstGeom prst="rect">
            <a:avLst/>
          </a:prstGeom>
          <a:noFill/>
          <a:ln/>
        </p:spPr>
        <p:txBody>
          <a:bodyPr wrap="square" lIns="0" tIns="0" rIns="0" bIns="0" rtlCol="0" anchor="t"/>
          <a:lstStyle/>
          <a:p>
            <a:pPr marL="0" indent="0" algn="l">
              <a:lnSpc>
                <a:spcPct val="115000"/>
              </a:lnSpc>
              <a:buNone/>
            </a:pPr>
            <a:r>
              <a:rPr lang="en-US" dirty="0">
                <a:solidFill>
                  <a:srgbClr val="000000"/>
                </a:solidFill>
                <a:latin typeface="Cygre" panose="02000503000000000000" pitchFamily="2" charset="-52"/>
                <a:ea typeface="Arial" pitchFamily="34" charset="-122"/>
                <a:cs typeface="Arial" pitchFamily="34" charset="-120"/>
              </a:rPr>
              <a:t>Примеры из реальной практики создают связи с повседневными действиями сотрудников, повышая мотивацию и точность исполнения инструкций.
</a:t>
            </a:r>
            <a:endParaRPr lang="en-US" dirty="0">
              <a:latin typeface="Cygre" panose="02000503000000000000" pitchFamily="2" charset="-52"/>
            </a:endParaRPr>
          </a:p>
        </p:txBody>
      </p:sp>
      <p:sp>
        <p:nvSpPr>
          <p:cNvPr id="8" name="Заголовок 1">
            <a:extLst>
              <a:ext uri="{FF2B5EF4-FFF2-40B4-BE49-F238E27FC236}">
                <a16:creationId xmlns="" xmlns:a16="http://schemas.microsoft.com/office/drawing/2014/main" id="{876D5A22-79F2-4187-A7E5-D744B9D241F4}"/>
              </a:ext>
            </a:extLst>
          </p:cNvPr>
          <p:cNvSpPr>
            <a:spLocks noGrp="1"/>
          </p:cNvSpPr>
          <p:nvPr>
            <p:ph type="title"/>
          </p:nvPr>
        </p:nvSpPr>
        <p:spPr>
          <a:xfrm>
            <a:off x="162958" y="2668968"/>
            <a:ext cx="751115" cy="696961"/>
          </a:xfrm>
          <a:noFill/>
          <a:ln>
            <a:noFill/>
          </a:ln>
        </p:spPr>
        <p:txBody>
          <a:bodyPr>
            <a:noAutofit/>
          </a:bodyPr>
          <a:lstStyle/>
          <a:p>
            <a:r>
              <a:rPr lang="ru-RU" sz="2800" b="1" dirty="0" smtClean="0">
                <a:solidFill>
                  <a:srgbClr val="0501CE"/>
                </a:solidFill>
                <a:latin typeface="Aqum two Classic" panose="00000800000000000000" pitchFamily="2" charset="0"/>
              </a:rPr>
              <a:t>01</a:t>
            </a:r>
            <a:endParaRPr lang="ru-RU" sz="2800" b="1" dirty="0">
              <a:solidFill>
                <a:srgbClr val="0501CE"/>
              </a:solidFill>
              <a:latin typeface="Aqum two Classic" panose="00000800000000000000" pitchFamily="2" charset="0"/>
            </a:endParaRPr>
          </a:p>
        </p:txBody>
      </p:sp>
      <p:sp>
        <p:nvSpPr>
          <p:cNvPr id="9" name="Заголовок 1">
            <a:extLst>
              <a:ext uri="{FF2B5EF4-FFF2-40B4-BE49-F238E27FC236}">
                <a16:creationId xmlns="" xmlns:a16="http://schemas.microsoft.com/office/drawing/2014/main" id="{876D5A22-79F2-4187-A7E5-D744B9D241F4}"/>
              </a:ext>
            </a:extLst>
          </p:cNvPr>
          <p:cNvSpPr txBox="1">
            <a:spLocks/>
          </p:cNvSpPr>
          <p:nvPr/>
        </p:nvSpPr>
        <p:spPr>
          <a:xfrm>
            <a:off x="162958" y="3933720"/>
            <a:ext cx="751115" cy="745218"/>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02</a:t>
            </a:r>
            <a:endParaRPr lang="ru-RU" sz="2800" b="1" dirty="0">
              <a:solidFill>
                <a:srgbClr val="0501CE"/>
              </a:solidFill>
              <a:latin typeface="Aqum two Classic" panose="00000800000000000000" pitchFamily="2" charset="0"/>
            </a:endParaRPr>
          </a:p>
        </p:txBody>
      </p:sp>
      <p:pic>
        <p:nvPicPr>
          <p:cNvPr id="10" name="Image 0" descr="preencoded.png"/>
          <p:cNvPicPr>
            <a:picLocks noChangeAspect="1"/>
          </p:cNvPicPr>
          <p:nvPr/>
        </p:nvPicPr>
        <p:blipFill>
          <a:blip r:embed="rId3"/>
          <a:stretch>
            <a:fillRect/>
          </a:stretch>
        </p:blipFill>
        <p:spPr>
          <a:xfrm>
            <a:off x="7225243" y="1290010"/>
            <a:ext cx="3915584" cy="4561500"/>
          </a:xfrm>
          <a:prstGeom prst="rect">
            <a:avLst/>
          </a:prstGeom>
        </p:spPr>
      </p:pic>
    </p:spTree>
    <p:extLst>
      <p:ext uri="{BB962C8B-B14F-4D97-AF65-F5344CB8AC3E}">
        <p14:creationId xmlns:p14="http://schemas.microsoft.com/office/powerpoint/2010/main" val="1745934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Учет</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особенностей</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аудитории</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sp>
        <p:nvSpPr>
          <p:cNvPr id="11" name="Text 1"/>
          <p:cNvSpPr txBox="1"/>
          <p:nvPr/>
        </p:nvSpPr>
        <p:spPr>
          <a:xfrm>
            <a:off x="1040453" y="1553377"/>
            <a:ext cx="4119113" cy="2117993"/>
          </a:xfrm>
          <a:prstGeom prst="rect">
            <a:avLst/>
          </a:prstGeom>
          <a:noFill/>
          <a:ln/>
        </p:spPr>
        <p:txBody>
          <a:bodyPr wrap="square" lIns="0" tIns="0" rIns="0" bIns="0" rtlCol="0" anchor="ctr"/>
          <a:lstStyle/>
          <a:p>
            <a:pPr marL="0" indent="0" algn="l">
              <a:lnSpc>
                <a:spcPct val="115000"/>
              </a:lnSpc>
              <a:buNone/>
            </a:pPr>
            <a:r>
              <a:rPr lang="en-US" dirty="0">
                <a:solidFill>
                  <a:srgbClr val="000000"/>
                </a:solidFill>
                <a:latin typeface="Cygre" panose="02000503000000000000" pitchFamily="2" charset="-52"/>
                <a:ea typeface="Arial" pitchFamily="34" charset="-122"/>
                <a:cs typeface="Arial" pitchFamily="34" charset="-120"/>
              </a:rPr>
              <a:t>Уровень подготовки сотрудников влияет на восприятие информации: новичкам требуется больше вводных, опытным — более глубокие детали и конкретные инструкции.
</a:t>
            </a:r>
            <a:endParaRPr lang="en-US" dirty="0">
              <a:latin typeface="Cygre" panose="02000503000000000000" pitchFamily="2" charset="-52"/>
            </a:endParaRPr>
          </a:p>
        </p:txBody>
      </p:sp>
      <p:sp>
        <p:nvSpPr>
          <p:cNvPr id="12" name="Text 2"/>
          <p:cNvSpPr txBox="1"/>
          <p:nvPr/>
        </p:nvSpPr>
        <p:spPr>
          <a:xfrm>
            <a:off x="6997652" y="1553377"/>
            <a:ext cx="4119113" cy="2117993"/>
          </a:xfrm>
          <a:prstGeom prst="rect">
            <a:avLst/>
          </a:prstGeom>
          <a:noFill/>
          <a:ln/>
        </p:spPr>
        <p:txBody>
          <a:bodyPr wrap="square" lIns="0" tIns="0" rIns="0" bIns="0" rtlCol="0" anchor="ctr"/>
          <a:lstStyle/>
          <a:p>
            <a:pPr marL="0" indent="0" algn="l">
              <a:lnSpc>
                <a:spcPct val="115000"/>
              </a:lnSpc>
              <a:buNone/>
            </a:pPr>
            <a:r>
              <a:rPr lang="en-US" dirty="0">
                <a:solidFill>
                  <a:srgbClr val="000000"/>
                </a:solidFill>
                <a:latin typeface="Cygre" panose="02000503000000000000" pitchFamily="2" charset="-52"/>
                <a:ea typeface="Arial" pitchFamily="34" charset="-122"/>
                <a:cs typeface="Arial" pitchFamily="34" charset="-120"/>
              </a:rPr>
              <a:t>Возраст аудитории обусловливает выбор темпа подачи и формата обучения, учитывая разницу в восприятии и склонности к усвоению материала.
</a:t>
            </a:r>
            <a:endParaRPr lang="en-US" dirty="0">
              <a:latin typeface="Cygre" panose="02000503000000000000" pitchFamily="2" charset="-52"/>
            </a:endParaRPr>
          </a:p>
        </p:txBody>
      </p:sp>
      <p:sp>
        <p:nvSpPr>
          <p:cNvPr id="13" name="Text 3"/>
          <p:cNvSpPr txBox="1"/>
          <p:nvPr/>
        </p:nvSpPr>
        <p:spPr>
          <a:xfrm>
            <a:off x="1040453" y="4024774"/>
            <a:ext cx="4119113" cy="2117993"/>
          </a:xfrm>
          <a:prstGeom prst="rect">
            <a:avLst/>
          </a:prstGeom>
          <a:noFill/>
          <a:ln/>
        </p:spPr>
        <p:txBody>
          <a:bodyPr wrap="square" lIns="0" tIns="0" rIns="0" bIns="0" rtlCol="0" anchor="ctr"/>
          <a:lstStyle/>
          <a:p>
            <a:pPr marL="0" indent="0" algn="l">
              <a:lnSpc>
                <a:spcPct val="115000"/>
              </a:lnSpc>
              <a:buNone/>
            </a:pPr>
            <a:r>
              <a:rPr lang="en-US" dirty="0">
                <a:solidFill>
                  <a:srgbClr val="000000"/>
                </a:solidFill>
                <a:latin typeface="Cygre" panose="02000503000000000000" pitchFamily="2" charset="-52"/>
                <a:ea typeface="Arial" pitchFamily="34" charset="-122"/>
                <a:cs typeface="Arial" pitchFamily="34" charset="-120"/>
              </a:rPr>
              <a:t>Гибкое использование языка, выбор адекватных примеров и учёт темпа помогают повысить эффективность коммуникации и минимизировать недопонимания.
</a:t>
            </a:r>
            <a:endParaRPr lang="en-US" dirty="0">
              <a:latin typeface="Cygre" panose="02000503000000000000" pitchFamily="2" charset="-52"/>
            </a:endParaRPr>
          </a:p>
        </p:txBody>
      </p:sp>
      <p:sp>
        <p:nvSpPr>
          <p:cNvPr id="14" name="Text 5"/>
          <p:cNvSpPr txBox="1"/>
          <p:nvPr/>
        </p:nvSpPr>
        <p:spPr>
          <a:xfrm>
            <a:off x="6997653" y="4213077"/>
            <a:ext cx="4119113" cy="2117993"/>
          </a:xfrm>
          <a:prstGeom prst="rect">
            <a:avLst/>
          </a:prstGeom>
          <a:noFill/>
          <a:ln/>
        </p:spPr>
        <p:txBody>
          <a:bodyPr wrap="square" lIns="0" tIns="0" rIns="0" bIns="0" rtlCol="0" anchor="ctr"/>
          <a:lstStyle/>
          <a:p>
            <a:pPr marL="0" indent="0" algn="l">
              <a:lnSpc>
                <a:spcPct val="115000"/>
              </a:lnSpc>
              <a:buNone/>
            </a:pPr>
            <a:r>
              <a:rPr lang="en-US" dirty="0">
                <a:solidFill>
                  <a:srgbClr val="000000"/>
                </a:solidFill>
                <a:latin typeface="Cygre" panose="02000503000000000000" pitchFamily="2" charset="-52"/>
                <a:ea typeface="Arial" pitchFamily="34" charset="-122"/>
                <a:cs typeface="Arial" pitchFamily="34" charset="-120"/>
              </a:rPr>
              <a:t>Профессиональный опыт определяет, какие примеры и термины будут понятны слушателям, что помогает адаптировать содержание под их реальные задачи.
</a:t>
            </a:r>
            <a:endParaRPr lang="en-US" dirty="0">
              <a:latin typeface="Cygre" panose="02000503000000000000" pitchFamily="2" charset="-52"/>
            </a:endParaRPr>
          </a:p>
        </p:txBody>
      </p:sp>
      <p:sp>
        <p:nvSpPr>
          <p:cNvPr id="15" name="Заголовок 1">
            <a:extLst>
              <a:ext uri="{FF2B5EF4-FFF2-40B4-BE49-F238E27FC236}">
                <a16:creationId xmlns="" xmlns:a16="http://schemas.microsoft.com/office/drawing/2014/main" id="{876D5A22-79F2-4187-A7E5-D744B9D241F4}"/>
              </a:ext>
            </a:extLst>
          </p:cNvPr>
          <p:cNvSpPr txBox="1">
            <a:spLocks/>
          </p:cNvSpPr>
          <p:nvPr/>
        </p:nvSpPr>
        <p:spPr>
          <a:xfrm>
            <a:off x="289338" y="2078779"/>
            <a:ext cx="751115" cy="696961"/>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01</a:t>
            </a:r>
            <a:endParaRPr lang="ru-RU" sz="2800" b="1" dirty="0">
              <a:solidFill>
                <a:srgbClr val="0501CE"/>
              </a:solidFill>
              <a:latin typeface="Aqum two Classic" panose="00000800000000000000" pitchFamily="2" charset="0"/>
            </a:endParaRPr>
          </a:p>
        </p:txBody>
      </p:sp>
      <p:sp>
        <p:nvSpPr>
          <p:cNvPr id="16" name="Заголовок 1">
            <a:extLst>
              <a:ext uri="{FF2B5EF4-FFF2-40B4-BE49-F238E27FC236}">
                <a16:creationId xmlns="" xmlns:a16="http://schemas.microsoft.com/office/drawing/2014/main" id="{876D5A22-79F2-4187-A7E5-D744B9D241F4}"/>
              </a:ext>
            </a:extLst>
          </p:cNvPr>
          <p:cNvSpPr txBox="1">
            <a:spLocks/>
          </p:cNvSpPr>
          <p:nvPr/>
        </p:nvSpPr>
        <p:spPr>
          <a:xfrm>
            <a:off x="6096000" y="2030522"/>
            <a:ext cx="751115" cy="745218"/>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03</a:t>
            </a:r>
            <a:endParaRPr lang="ru-RU" sz="2800" b="1" dirty="0">
              <a:solidFill>
                <a:srgbClr val="0501CE"/>
              </a:solidFill>
              <a:latin typeface="Aqum two Classic" panose="00000800000000000000" pitchFamily="2" charset="0"/>
            </a:endParaRPr>
          </a:p>
        </p:txBody>
      </p:sp>
      <p:sp>
        <p:nvSpPr>
          <p:cNvPr id="17" name="Заголовок 1">
            <a:extLst>
              <a:ext uri="{FF2B5EF4-FFF2-40B4-BE49-F238E27FC236}">
                <a16:creationId xmlns="" xmlns:a16="http://schemas.microsoft.com/office/drawing/2014/main" id="{876D5A22-79F2-4187-A7E5-D744B9D241F4}"/>
              </a:ext>
            </a:extLst>
          </p:cNvPr>
          <p:cNvSpPr txBox="1">
            <a:spLocks/>
          </p:cNvSpPr>
          <p:nvPr/>
        </p:nvSpPr>
        <p:spPr>
          <a:xfrm>
            <a:off x="289338" y="4526855"/>
            <a:ext cx="751115" cy="745218"/>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02</a:t>
            </a:r>
            <a:endParaRPr lang="ru-RU" sz="2800" b="1" dirty="0">
              <a:solidFill>
                <a:srgbClr val="0501CE"/>
              </a:solidFill>
              <a:latin typeface="Aqum two Classic" panose="00000800000000000000" pitchFamily="2" charset="0"/>
            </a:endParaRPr>
          </a:p>
        </p:txBody>
      </p:sp>
      <p:sp>
        <p:nvSpPr>
          <p:cNvPr id="18" name="Заголовок 1">
            <a:extLst>
              <a:ext uri="{FF2B5EF4-FFF2-40B4-BE49-F238E27FC236}">
                <a16:creationId xmlns="" xmlns:a16="http://schemas.microsoft.com/office/drawing/2014/main" id="{876D5A22-79F2-4187-A7E5-D744B9D241F4}"/>
              </a:ext>
            </a:extLst>
          </p:cNvPr>
          <p:cNvSpPr txBox="1">
            <a:spLocks/>
          </p:cNvSpPr>
          <p:nvPr/>
        </p:nvSpPr>
        <p:spPr>
          <a:xfrm>
            <a:off x="6096000" y="4711161"/>
            <a:ext cx="751115" cy="745218"/>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04</a:t>
            </a:r>
            <a:endParaRPr lang="ru-RU" sz="2800" b="1" dirty="0">
              <a:solidFill>
                <a:srgbClr val="0501CE"/>
              </a:solidFill>
              <a:latin typeface="Aqum two Classic" panose="00000800000000000000" pitchFamily="2" charset="0"/>
            </a:endParaRPr>
          </a:p>
        </p:txBody>
      </p:sp>
    </p:spTree>
    <p:extLst>
      <p:ext uri="{BB962C8B-B14F-4D97-AF65-F5344CB8AC3E}">
        <p14:creationId xmlns:p14="http://schemas.microsoft.com/office/powerpoint/2010/main" val="4052917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242424"/>
                </a:solidFill>
                <a:latin typeface="Aqum two Classic" panose="00000800000000000000" pitchFamily="2" charset="0"/>
                <a:ea typeface="Arial" pitchFamily="34" charset="-122"/>
                <a:cs typeface="Arial" pitchFamily="34" charset="-120"/>
              </a:rPr>
              <a:t>Тест</a:t>
            </a:r>
            <a:r>
              <a:rPr lang="en-US" sz="2000" b="1" dirty="0">
                <a:solidFill>
                  <a:srgbClr val="242424"/>
                </a:solidFill>
                <a:latin typeface="Aqum two Classic" panose="00000800000000000000" pitchFamily="2" charset="0"/>
                <a:ea typeface="Arial" pitchFamily="34" charset="-122"/>
                <a:cs typeface="Arial" pitchFamily="34" charset="-120"/>
              </a:rPr>
              <a:t>: </a:t>
            </a:r>
            <a:r>
              <a:rPr lang="en-US" sz="2000" b="1" dirty="0" err="1">
                <a:solidFill>
                  <a:srgbClr val="242424"/>
                </a:solidFill>
                <a:latin typeface="Aqum two Classic" panose="00000800000000000000" pitchFamily="2" charset="0"/>
                <a:ea typeface="Arial" pitchFamily="34" charset="-122"/>
                <a:cs typeface="Arial" pitchFamily="34" charset="-120"/>
              </a:rPr>
              <a:t>понятная</a:t>
            </a:r>
            <a:r>
              <a:rPr lang="en-US" sz="2000" b="1" dirty="0">
                <a:solidFill>
                  <a:srgbClr val="242424"/>
                </a:solidFill>
                <a:latin typeface="Aqum two Classic" panose="00000800000000000000" pitchFamily="2" charset="0"/>
                <a:ea typeface="Arial" pitchFamily="34" charset="-122"/>
                <a:cs typeface="Arial" pitchFamily="34" charset="-120"/>
              </a:rPr>
              <a:t> </a:t>
            </a:r>
            <a:r>
              <a:rPr lang="en-US" sz="2000" b="1" dirty="0" err="1">
                <a:solidFill>
                  <a:srgbClr val="242424"/>
                </a:solidFill>
                <a:latin typeface="Aqum two Classic" panose="00000800000000000000" pitchFamily="2" charset="0"/>
                <a:ea typeface="Arial" pitchFamily="34" charset="-122"/>
                <a:cs typeface="Arial" pitchFamily="34" charset="-120"/>
              </a:rPr>
              <a:t>или</a:t>
            </a:r>
            <a:r>
              <a:rPr lang="en-US" sz="2000" b="1" dirty="0">
                <a:solidFill>
                  <a:srgbClr val="242424"/>
                </a:solidFill>
                <a:latin typeface="Aqum two Classic" panose="00000800000000000000" pitchFamily="2" charset="0"/>
                <a:ea typeface="Arial" pitchFamily="34" charset="-122"/>
                <a:cs typeface="Arial" pitchFamily="34" charset="-120"/>
              </a:rPr>
              <a:t> </a:t>
            </a:r>
            <a:r>
              <a:rPr lang="en-US" sz="2000" b="1" dirty="0" err="1">
                <a:solidFill>
                  <a:srgbClr val="242424"/>
                </a:solidFill>
                <a:latin typeface="Aqum two Classic" panose="00000800000000000000" pitchFamily="2" charset="0"/>
                <a:ea typeface="Arial" pitchFamily="34" charset="-122"/>
                <a:cs typeface="Arial" pitchFamily="34" charset="-120"/>
              </a:rPr>
              <a:t>сложная</a:t>
            </a:r>
            <a:r>
              <a:rPr lang="en-US" sz="2000" b="1" dirty="0">
                <a:solidFill>
                  <a:srgbClr val="242424"/>
                </a:solidFill>
                <a:latin typeface="Aqum two Classic" panose="00000800000000000000" pitchFamily="2" charset="0"/>
                <a:ea typeface="Arial" pitchFamily="34" charset="-122"/>
                <a:cs typeface="Arial" pitchFamily="34" charset="-120"/>
              </a:rPr>
              <a:t> </a:t>
            </a:r>
            <a:r>
              <a:rPr lang="en-US" sz="2000" b="1" dirty="0" err="1">
                <a:solidFill>
                  <a:srgbClr val="242424"/>
                </a:solidFill>
                <a:latin typeface="Aqum two Classic" panose="00000800000000000000" pitchFamily="2" charset="0"/>
                <a:ea typeface="Arial" pitchFamily="34" charset="-122"/>
                <a:cs typeface="Arial" pitchFamily="34" charset="-120"/>
              </a:rPr>
              <a:t>инструкция</a:t>
            </a:r>
            <a:r>
              <a:rPr lang="en-US" sz="2000" b="1" dirty="0">
                <a:solidFill>
                  <a:srgbClr val="242424"/>
                </a:solidFill>
                <a:latin typeface="Aqum two Classic" panose="00000800000000000000" pitchFamily="2" charset="0"/>
                <a:ea typeface="Arial" pitchFamily="34" charset="-122"/>
                <a:cs typeface="Arial" pitchFamily="34" charset="-120"/>
              </a:rPr>
              <a:t>?</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sp>
        <p:nvSpPr>
          <p:cNvPr id="15" name="Заголовок 1">
            <a:extLst>
              <a:ext uri="{FF2B5EF4-FFF2-40B4-BE49-F238E27FC236}">
                <a16:creationId xmlns="" xmlns:a16="http://schemas.microsoft.com/office/drawing/2014/main" id="{876D5A22-79F2-4187-A7E5-D744B9D241F4}"/>
              </a:ext>
            </a:extLst>
          </p:cNvPr>
          <p:cNvSpPr txBox="1">
            <a:spLocks/>
          </p:cNvSpPr>
          <p:nvPr/>
        </p:nvSpPr>
        <p:spPr>
          <a:xfrm>
            <a:off x="2470677" y="1222874"/>
            <a:ext cx="1583529" cy="946940"/>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01</a:t>
            </a:r>
            <a:endParaRPr lang="ru-RU" sz="2800" b="1" dirty="0">
              <a:solidFill>
                <a:srgbClr val="0501CE"/>
              </a:solidFill>
              <a:latin typeface="Aqum two Classic" panose="00000800000000000000" pitchFamily="2" charset="0"/>
            </a:endParaRPr>
          </a:p>
        </p:txBody>
      </p:sp>
      <p:sp>
        <p:nvSpPr>
          <p:cNvPr id="17" name="Заголовок 1">
            <a:extLst>
              <a:ext uri="{FF2B5EF4-FFF2-40B4-BE49-F238E27FC236}">
                <a16:creationId xmlns="" xmlns:a16="http://schemas.microsoft.com/office/drawing/2014/main" id="{876D5A22-79F2-4187-A7E5-D744B9D241F4}"/>
              </a:ext>
            </a:extLst>
          </p:cNvPr>
          <p:cNvSpPr txBox="1">
            <a:spLocks/>
          </p:cNvSpPr>
          <p:nvPr/>
        </p:nvSpPr>
        <p:spPr>
          <a:xfrm>
            <a:off x="9047747" y="1157040"/>
            <a:ext cx="1583529" cy="1012505"/>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02</a:t>
            </a:r>
            <a:endParaRPr lang="ru-RU" sz="2800" b="1" dirty="0">
              <a:solidFill>
                <a:srgbClr val="0501CE"/>
              </a:solidFill>
              <a:latin typeface="Aqum two Classic" panose="00000800000000000000" pitchFamily="2" charset="0"/>
            </a:endParaRPr>
          </a:p>
        </p:txBody>
      </p:sp>
      <p:pic>
        <p:nvPicPr>
          <p:cNvPr id="19" name="Image 0" descr="preencoded.png"/>
          <p:cNvPicPr>
            <a:picLocks noChangeAspect="1"/>
          </p:cNvPicPr>
          <p:nvPr/>
        </p:nvPicPr>
        <p:blipFill>
          <a:blip r:embed="rId3"/>
          <a:stretch>
            <a:fillRect/>
          </a:stretch>
        </p:blipFill>
        <p:spPr>
          <a:xfrm>
            <a:off x="1514930" y="4738436"/>
            <a:ext cx="8518500" cy="1954929"/>
          </a:xfrm>
          <a:prstGeom prst="rect">
            <a:avLst/>
          </a:prstGeom>
        </p:spPr>
      </p:pic>
      <p:sp>
        <p:nvSpPr>
          <p:cNvPr id="20" name="Text 1"/>
          <p:cNvSpPr txBox="1"/>
          <p:nvPr/>
        </p:nvSpPr>
        <p:spPr>
          <a:xfrm>
            <a:off x="6236676" y="2169380"/>
            <a:ext cx="5814647" cy="2385482"/>
          </a:xfrm>
          <a:prstGeom prst="rect">
            <a:avLst/>
          </a:prstGeom>
          <a:noFill/>
          <a:ln/>
        </p:spPr>
        <p:txBody>
          <a:bodyPr wrap="square" lIns="0" tIns="0" rIns="0" bIns="0" rtlCol="0" anchor="ctr"/>
          <a:lstStyle/>
          <a:p>
            <a:pPr marL="0" indent="0" algn="ctr">
              <a:lnSpc>
                <a:spcPct val="110046"/>
              </a:lnSpc>
              <a:buNone/>
            </a:pPr>
            <a:r>
              <a:rPr lang="en-US" sz="2000" dirty="0">
                <a:solidFill>
                  <a:srgbClr val="242424"/>
                </a:solidFill>
                <a:latin typeface="Cygre" panose="02000503000000000000" pitchFamily="2" charset="-52"/>
                <a:ea typeface="Arial" pitchFamily="34" charset="-122"/>
                <a:cs typeface="Arial" pitchFamily="34" charset="-120"/>
              </a:rPr>
              <a:t>Понятный вариант прост и лаконичен, включает конкретные шаги и понятные слова, что облегчает выполнение и снижает риски несоблюдения правил.
</a:t>
            </a:r>
            <a:endParaRPr lang="en-US" sz="2000" dirty="0">
              <a:latin typeface="Cygre" panose="02000503000000000000" pitchFamily="2" charset="-52"/>
            </a:endParaRPr>
          </a:p>
        </p:txBody>
      </p:sp>
      <p:sp>
        <p:nvSpPr>
          <p:cNvPr id="21" name="Text 2"/>
          <p:cNvSpPr txBox="1"/>
          <p:nvPr/>
        </p:nvSpPr>
        <p:spPr>
          <a:xfrm>
            <a:off x="281353" y="2335322"/>
            <a:ext cx="5814647" cy="2385482"/>
          </a:xfrm>
          <a:prstGeom prst="rect">
            <a:avLst/>
          </a:prstGeom>
          <a:noFill/>
          <a:ln/>
        </p:spPr>
        <p:txBody>
          <a:bodyPr wrap="square" lIns="0" tIns="0" rIns="0" bIns="0" rtlCol="0" anchor="ctr"/>
          <a:lstStyle/>
          <a:p>
            <a:pPr marL="0" indent="0" algn="ctr">
              <a:lnSpc>
                <a:spcPct val="110046"/>
              </a:lnSpc>
              <a:buNone/>
            </a:pPr>
            <a:r>
              <a:rPr lang="en-US" sz="2000" dirty="0">
                <a:solidFill>
                  <a:srgbClr val="242424"/>
                </a:solidFill>
                <a:latin typeface="Cygre" panose="02000503000000000000" pitchFamily="2" charset="-52"/>
                <a:ea typeface="Arial" pitchFamily="34" charset="-122"/>
                <a:cs typeface="Arial" pitchFamily="34" charset="-120"/>
              </a:rPr>
              <a:t>Пример сложной инструкции содержит профессиональные термины, длинные предложения без конкретики, затрудняющие восприятие и повышающие вероятность ошибки.
</a:t>
            </a:r>
            <a:endParaRPr lang="en-US" sz="2000" dirty="0">
              <a:latin typeface="Cygre" panose="02000503000000000000" pitchFamily="2" charset="-52"/>
            </a:endParaRPr>
          </a:p>
        </p:txBody>
      </p:sp>
    </p:spTree>
    <p:extLst>
      <p:ext uri="{BB962C8B-B14F-4D97-AF65-F5344CB8AC3E}">
        <p14:creationId xmlns:p14="http://schemas.microsoft.com/office/powerpoint/2010/main" val="2032060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Доля</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критических</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ошибок</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из-за</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непонимания</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pic>
        <p:nvPicPr>
          <p:cNvPr id="12" name="Image 1" descr="preencoded.png"/>
          <p:cNvPicPr>
            <a:picLocks noChangeAspect="1"/>
          </p:cNvPicPr>
          <p:nvPr/>
        </p:nvPicPr>
        <p:blipFill>
          <a:blip r:embed="rId3"/>
          <a:stretch>
            <a:fillRect/>
          </a:stretch>
        </p:blipFill>
        <p:spPr>
          <a:xfrm>
            <a:off x="5885405" y="1505930"/>
            <a:ext cx="6004422" cy="4134707"/>
          </a:xfrm>
          <a:prstGeom prst="rect">
            <a:avLst/>
          </a:prstGeom>
        </p:spPr>
      </p:pic>
      <p:sp>
        <p:nvSpPr>
          <p:cNvPr id="13" name="Text 1"/>
          <p:cNvSpPr txBox="1"/>
          <p:nvPr/>
        </p:nvSpPr>
        <p:spPr>
          <a:xfrm>
            <a:off x="407074" y="1283949"/>
            <a:ext cx="5387797" cy="4951597"/>
          </a:xfrm>
          <a:prstGeom prst="rect">
            <a:avLst/>
          </a:prstGeom>
          <a:noFill/>
          <a:ln/>
        </p:spPr>
        <p:txBody>
          <a:bodyPr wrap="square" lIns="0" tIns="0" rIns="0" bIns="0" rtlCol="0" anchor="ctr"/>
          <a:lstStyle/>
          <a:p>
            <a:pPr marL="0" indent="0" algn="l">
              <a:lnSpc>
                <a:spcPct val="100000"/>
              </a:lnSpc>
              <a:buNone/>
            </a:pPr>
            <a:r>
              <a:rPr lang="en-US" sz="2400" dirty="0">
                <a:solidFill>
                  <a:srgbClr val="0501CE"/>
                </a:solidFill>
                <a:latin typeface="Aqum two Classic" panose="00000800000000000000" pitchFamily="2" charset="0"/>
                <a:ea typeface="Arial" pitchFamily="34" charset="-122"/>
                <a:cs typeface="Arial" pitchFamily="34" charset="-120"/>
              </a:rPr>
              <a:t>Преобладание неясных формулировок указывает на необходимость упрощения языка и повышения структурированности инструкций.
Основной путь снижения ошибок — оптимизация текста инструкций с фокусом на простоту и понятность.
</a:t>
            </a:r>
            <a:endParaRPr lang="en-US" sz="2400" dirty="0">
              <a:solidFill>
                <a:srgbClr val="0501CE"/>
              </a:solidFill>
              <a:latin typeface="Aqum two Classic" panose="00000800000000000000" pitchFamily="2" charset="0"/>
            </a:endParaRPr>
          </a:p>
        </p:txBody>
      </p:sp>
      <p:sp>
        <p:nvSpPr>
          <p:cNvPr id="14" name="Text 2"/>
          <p:cNvSpPr txBox="1"/>
          <p:nvPr/>
        </p:nvSpPr>
        <p:spPr>
          <a:xfrm>
            <a:off x="7331927" y="5983615"/>
            <a:ext cx="4557900" cy="338700"/>
          </a:xfrm>
          <a:prstGeom prst="rect">
            <a:avLst/>
          </a:prstGeom>
          <a:noFill/>
          <a:ln/>
        </p:spPr>
        <p:txBody>
          <a:bodyPr wrap="square" lIns="0" tIns="0" rIns="0" bIns="0" rtlCol="0" anchor="t"/>
          <a:lstStyle/>
          <a:p>
            <a:pPr marL="0" indent="0" algn="r">
              <a:lnSpc>
                <a:spcPct val="100000"/>
              </a:lnSpc>
              <a:buNone/>
            </a:pPr>
            <a:r>
              <a:rPr lang="en-US" sz="800" i="1" dirty="0">
                <a:solidFill>
                  <a:srgbClr val="2A3E5C"/>
                </a:solidFill>
                <a:latin typeface="Cygre" panose="02000503000000000000" pitchFamily="2" charset="-52"/>
                <a:ea typeface="Arial" pitchFamily="34" charset="-122"/>
                <a:cs typeface="Arial" pitchFamily="34" charset="-120"/>
              </a:rPr>
              <a:t>Исследование отдела безопасности, 2023
</a:t>
            </a:r>
            <a:endParaRPr lang="en-US" sz="800" dirty="0">
              <a:latin typeface="Cygre" panose="02000503000000000000" pitchFamily="2" charset="-52"/>
            </a:endParaRPr>
          </a:p>
        </p:txBody>
      </p:sp>
    </p:spTree>
    <p:extLst>
      <p:ext uri="{BB962C8B-B14F-4D97-AF65-F5344CB8AC3E}">
        <p14:creationId xmlns:p14="http://schemas.microsoft.com/office/powerpoint/2010/main" val="1670071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Преимущества</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понятных</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инструкций</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pic>
        <p:nvPicPr>
          <p:cNvPr id="14" name="Image 0" descr="preencoded.png"/>
          <p:cNvPicPr>
            <a:picLocks noChangeAspect="1"/>
          </p:cNvPicPr>
          <p:nvPr/>
        </p:nvPicPr>
        <p:blipFill>
          <a:blip r:embed="rId3"/>
          <a:stretch>
            <a:fillRect/>
          </a:stretch>
        </p:blipFill>
        <p:spPr>
          <a:xfrm>
            <a:off x="4863405" y="1672015"/>
            <a:ext cx="7026422" cy="4122857"/>
          </a:xfrm>
          <a:prstGeom prst="rect">
            <a:avLst/>
          </a:prstGeom>
        </p:spPr>
      </p:pic>
      <p:sp>
        <p:nvSpPr>
          <p:cNvPr id="15" name="Text 1"/>
          <p:cNvSpPr txBox="1"/>
          <p:nvPr/>
        </p:nvSpPr>
        <p:spPr>
          <a:xfrm>
            <a:off x="281353" y="1372085"/>
            <a:ext cx="4367765" cy="5095750"/>
          </a:xfrm>
          <a:prstGeom prst="rect">
            <a:avLst/>
          </a:prstGeom>
          <a:noFill/>
          <a:ln/>
        </p:spPr>
        <p:txBody>
          <a:bodyPr wrap="square" lIns="0" tIns="0" rIns="0" bIns="0" rtlCol="0" anchor="ctr"/>
          <a:lstStyle/>
          <a:p>
            <a:pPr marL="0" indent="0" algn="l">
              <a:lnSpc>
                <a:spcPct val="100000"/>
              </a:lnSpc>
              <a:buNone/>
            </a:pPr>
            <a:r>
              <a:rPr lang="en-US" sz="2000" dirty="0">
                <a:solidFill>
                  <a:srgbClr val="0501CE"/>
                </a:solidFill>
                <a:latin typeface="Aqum two Classic" panose="00000800000000000000" pitchFamily="2" charset="0"/>
                <a:ea typeface="Arial" pitchFamily="34" charset="-122"/>
                <a:cs typeface="Arial" pitchFamily="34" charset="-120"/>
              </a:rPr>
              <a:t>Таблица демонстрирует основные преимущества ясных инструкций, их эффект на рабочий процесс и примеры из практики предприятий, подтверждающие успешные результаты.
Чёткие и понятные инструкции существенно улучшат безопасность и эффективность работы
</a:t>
            </a:r>
            <a:endParaRPr lang="en-US" sz="2000" dirty="0">
              <a:solidFill>
                <a:srgbClr val="0501CE"/>
              </a:solidFill>
              <a:latin typeface="Aqum two Classic" panose="00000800000000000000" pitchFamily="2" charset="0"/>
            </a:endParaRPr>
          </a:p>
        </p:txBody>
      </p:sp>
    </p:spTree>
    <p:extLst>
      <p:ext uri="{BB962C8B-B14F-4D97-AF65-F5344CB8AC3E}">
        <p14:creationId xmlns:p14="http://schemas.microsoft.com/office/powerpoint/2010/main" val="2286204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5006" y="198214"/>
            <a:ext cx="654821" cy="654821"/>
          </a:xfrm>
          <a:prstGeom prst="rect">
            <a:avLst/>
          </a:prstGeom>
        </p:spPr>
      </p:pic>
      <p:sp>
        <p:nvSpPr>
          <p:cNvPr id="2" name="Заголовок 1">
            <a:extLst>
              <a:ext uri="{FF2B5EF4-FFF2-40B4-BE49-F238E27FC236}">
                <a16:creationId xmlns="" xmlns:a16="http://schemas.microsoft.com/office/drawing/2014/main" id="{876D5A22-79F2-4187-A7E5-D744B9D241F4}"/>
              </a:ext>
            </a:extLst>
          </p:cNvPr>
          <p:cNvSpPr>
            <a:spLocks noGrp="1"/>
          </p:cNvSpPr>
          <p:nvPr>
            <p:ph type="title"/>
          </p:nvPr>
        </p:nvSpPr>
        <p:spPr>
          <a:xfrm>
            <a:off x="2596701" y="2199640"/>
            <a:ext cx="751115" cy="696961"/>
          </a:xfrm>
          <a:noFill/>
          <a:ln>
            <a:noFill/>
          </a:ln>
        </p:spPr>
        <p:txBody>
          <a:bodyPr>
            <a:noAutofit/>
          </a:bodyPr>
          <a:lstStyle/>
          <a:p>
            <a:r>
              <a:rPr lang="ru-RU" sz="2800" b="1" dirty="0" smtClean="0">
                <a:solidFill>
                  <a:srgbClr val="0501CE"/>
                </a:solidFill>
                <a:latin typeface="Aqum two Classic" panose="00000800000000000000" pitchFamily="2" charset="0"/>
              </a:rPr>
              <a:t>01</a:t>
            </a:r>
            <a:endParaRPr lang="ru-RU" sz="2800" b="1" dirty="0">
              <a:solidFill>
                <a:srgbClr val="0501CE"/>
              </a:solidFill>
              <a:latin typeface="Aqum two Classic" panose="00000800000000000000" pitchFamily="2" charset="0"/>
            </a:endParaRPr>
          </a:p>
        </p:txBody>
      </p:sp>
      <p:sp>
        <p:nvSpPr>
          <p:cNvPr id="5" name="Заголовок 1">
            <a:extLst>
              <a:ext uri="{FF2B5EF4-FFF2-40B4-BE49-F238E27FC236}">
                <a16:creationId xmlns="" xmlns:a16="http://schemas.microsoft.com/office/drawing/2014/main" id="{876D5A22-79F2-4187-A7E5-D744B9D241F4}"/>
              </a:ext>
            </a:extLst>
          </p:cNvPr>
          <p:cNvSpPr txBox="1">
            <a:spLocks/>
          </p:cNvSpPr>
          <p:nvPr/>
        </p:nvSpPr>
        <p:spPr>
          <a:xfrm>
            <a:off x="2577946" y="853035"/>
            <a:ext cx="6521986" cy="745218"/>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err="1">
                <a:solidFill>
                  <a:srgbClr val="0501CE"/>
                </a:solidFill>
                <a:latin typeface="Aqum two Classic" panose="00000800000000000000" pitchFamily="2" charset="0"/>
                <a:ea typeface="Arial" pitchFamily="34" charset="-122"/>
                <a:cs typeface="Arial" pitchFamily="34" charset="-120"/>
              </a:rPr>
              <a:t>Принцип</a:t>
            </a:r>
            <a:r>
              <a:rPr lang="en-US" sz="2800" b="1" dirty="0">
                <a:solidFill>
                  <a:srgbClr val="0501CE"/>
                </a:solidFill>
                <a:latin typeface="Aqum two Classic" panose="00000800000000000000" pitchFamily="2" charset="0"/>
                <a:ea typeface="Arial" pitchFamily="34" charset="-122"/>
                <a:cs typeface="Arial" pitchFamily="34" charset="-120"/>
              </a:rPr>
              <a:t> </a:t>
            </a:r>
            <a:endParaRPr lang="ru-RU" sz="2800" b="1" dirty="0" smtClean="0">
              <a:solidFill>
                <a:srgbClr val="0501CE"/>
              </a:solidFill>
              <a:latin typeface="Aqum two Classic" panose="00000800000000000000" pitchFamily="2" charset="0"/>
              <a:ea typeface="Arial" pitchFamily="34" charset="-122"/>
              <a:cs typeface="Arial" pitchFamily="34" charset="-120"/>
            </a:endParaRPr>
          </a:p>
          <a:p>
            <a:pPr algn="ctr"/>
            <a:r>
              <a:rPr lang="en-US" sz="2800" b="1" dirty="0" smtClean="0">
                <a:solidFill>
                  <a:srgbClr val="0501CE"/>
                </a:solidFill>
                <a:latin typeface="Aqum two Classic" panose="00000800000000000000" pitchFamily="2" charset="0"/>
                <a:ea typeface="Arial" pitchFamily="34" charset="-122"/>
                <a:cs typeface="Arial" pitchFamily="34" charset="-120"/>
              </a:rPr>
              <a:t>«</a:t>
            </a:r>
            <a:r>
              <a:rPr lang="en-US" sz="2800" b="1" dirty="0" err="1">
                <a:solidFill>
                  <a:srgbClr val="0501CE"/>
                </a:solidFill>
                <a:latin typeface="Aqum two Classic" panose="00000800000000000000" pitchFamily="2" charset="0"/>
                <a:ea typeface="Arial" pitchFamily="34" charset="-122"/>
                <a:cs typeface="Arial" pitchFamily="34" charset="-120"/>
              </a:rPr>
              <a:t>один</a:t>
            </a:r>
            <a:r>
              <a:rPr lang="en-US" sz="2800" b="1" dirty="0">
                <a:solidFill>
                  <a:srgbClr val="0501CE"/>
                </a:solidFill>
                <a:latin typeface="Aqum two Classic" panose="00000800000000000000" pitchFamily="2" charset="0"/>
                <a:ea typeface="Arial" pitchFamily="34" charset="-122"/>
                <a:cs typeface="Arial" pitchFamily="34" charset="-120"/>
              </a:rPr>
              <a:t> </a:t>
            </a:r>
            <a:r>
              <a:rPr lang="en-US" sz="2800" b="1" dirty="0" err="1">
                <a:solidFill>
                  <a:srgbClr val="0501CE"/>
                </a:solidFill>
                <a:latin typeface="Aqum two Classic" panose="00000800000000000000" pitchFamily="2" charset="0"/>
                <a:ea typeface="Arial" pitchFamily="34" charset="-122"/>
                <a:cs typeface="Arial" pitchFamily="34" charset="-120"/>
              </a:rPr>
              <a:t>шаг</a:t>
            </a:r>
            <a:r>
              <a:rPr lang="en-US" sz="2800" b="1" dirty="0">
                <a:solidFill>
                  <a:srgbClr val="0501CE"/>
                </a:solidFill>
                <a:latin typeface="Aqum two Classic" panose="00000800000000000000" pitchFamily="2" charset="0"/>
                <a:ea typeface="Arial" pitchFamily="34" charset="-122"/>
                <a:cs typeface="Arial" pitchFamily="34" charset="-120"/>
              </a:rPr>
              <a:t> — </a:t>
            </a:r>
            <a:r>
              <a:rPr lang="en-US" sz="2800" b="1" dirty="0" err="1" smtClean="0">
                <a:solidFill>
                  <a:srgbClr val="0501CE"/>
                </a:solidFill>
                <a:latin typeface="Aqum two Classic" panose="00000800000000000000" pitchFamily="2" charset="0"/>
                <a:ea typeface="Arial" pitchFamily="34" charset="-122"/>
                <a:cs typeface="Arial" pitchFamily="34" charset="-120"/>
              </a:rPr>
              <a:t>одно</a:t>
            </a:r>
            <a:r>
              <a:rPr lang="ru-RU" sz="2800" b="1" dirty="0" smtClean="0">
                <a:solidFill>
                  <a:srgbClr val="0501CE"/>
                </a:solidFill>
                <a:latin typeface="Aqum two Classic" panose="00000800000000000000" pitchFamily="2" charset="0"/>
                <a:ea typeface="Arial" pitchFamily="34" charset="-122"/>
                <a:cs typeface="Arial" pitchFamily="34" charset="-120"/>
              </a:rPr>
              <a:t> </a:t>
            </a:r>
            <a:r>
              <a:rPr lang="en-US" sz="2800" b="1" dirty="0" err="1" smtClean="0">
                <a:solidFill>
                  <a:srgbClr val="0501CE"/>
                </a:solidFill>
                <a:latin typeface="Aqum two Classic" panose="00000800000000000000" pitchFamily="2" charset="0"/>
                <a:ea typeface="Arial" pitchFamily="34" charset="-122"/>
                <a:cs typeface="Arial" pitchFamily="34" charset="-120"/>
              </a:rPr>
              <a:t>действие</a:t>
            </a:r>
            <a:r>
              <a:rPr lang="en-US" sz="2800" b="1" dirty="0">
                <a:solidFill>
                  <a:srgbClr val="0501CE"/>
                </a:solidFill>
                <a:latin typeface="Aqum two Classic" panose="00000800000000000000" pitchFamily="2" charset="0"/>
                <a:ea typeface="Arial" pitchFamily="34" charset="-122"/>
                <a:cs typeface="Arial" pitchFamily="34" charset="-120"/>
              </a:rPr>
              <a:t>»</a:t>
            </a:r>
            <a:endParaRPr lang="ru-RU" sz="2800" b="1" dirty="0">
              <a:solidFill>
                <a:srgbClr val="0501CE"/>
              </a:solidFill>
              <a:latin typeface="Aqum two Classic" panose="00000800000000000000" pitchFamily="2" charset="0"/>
            </a:endParaRPr>
          </a:p>
        </p:txBody>
      </p:sp>
      <p:sp>
        <p:nvSpPr>
          <p:cNvPr id="7" name="Заголовок 1">
            <a:extLst>
              <a:ext uri="{FF2B5EF4-FFF2-40B4-BE49-F238E27FC236}">
                <a16:creationId xmlns="" xmlns:a16="http://schemas.microsoft.com/office/drawing/2014/main" id="{876D5A22-79F2-4187-A7E5-D744B9D241F4}"/>
              </a:ext>
            </a:extLst>
          </p:cNvPr>
          <p:cNvSpPr txBox="1">
            <a:spLocks/>
          </p:cNvSpPr>
          <p:nvPr/>
        </p:nvSpPr>
        <p:spPr>
          <a:xfrm>
            <a:off x="2577946" y="4213175"/>
            <a:ext cx="751115" cy="745218"/>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03</a:t>
            </a:r>
            <a:endParaRPr lang="ru-RU" sz="2800" b="1" dirty="0">
              <a:solidFill>
                <a:srgbClr val="0501CE"/>
              </a:solidFill>
              <a:latin typeface="Aqum two Classic" panose="00000800000000000000" pitchFamily="2" charset="0"/>
            </a:endParaRPr>
          </a:p>
        </p:txBody>
      </p:sp>
      <p:sp>
        <p:nvSpPr>
          <p:cNvPr id="8" name="Заголовок 1">
            <a:extLst>
              <a:ext uri="{FF2B5EF4-FFF2-40B4-BE49-F238E27FC236}">
                <a16:creationId xmlns="" xmlns:a16="http://schemas.microsoft.com/office/drawing/2014/main" id="{876D5A22-79F2-4187-A7E5-D744B9D241F4}"/>
              </a:ext>
            </a:extLst>
          </p:cNvPr>
          <p:cNvSpPr txBox="1">
            <a:spLocks/>
          </p:cNvSpPr>
          <p:nvPr/>
        </p:nvSpPr>
        <p:spPr>
          <a:xfrm>
            <a:off x="2577946" y="3157163"/>
            <a:ext cx="751115" cy="745218"/>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02</a:t>
            </a:r>
            <a:endParaRPr lang="ru-RU" sz="2800" b="1" dirty="0">
              <a:solidFill>
                <a:srgbClr val="0501CE"/>
              </a:solidFill>
              <a:latin typeface="Aqum two Classic" panose="00000800000000000000" pitchFamily="2" charset="0"/>
            </a:endParaRPr>
          </a:p>
        </p:txBody>
      </p:sp>
      <p:sp>
        <p:nvSpPr>
          <p:cNvPr id="9" name="Заголовок 1">
            <a:extLst>
              <a:ext uri="{FF2B5EF4-FFF2-40B4-BE49-F238E27FC236}">
                <a16:creationId xmlns="" xmlns:a16="http://schemas.microsoft.com/office/drawing/2014/main" id="{876D5A22-79F2-4187-A7E5-D744B9D241F4}"/>
              </a:ext>
            </a:extLst>
          </p:cNvPr>
          <p:cNvSpPr txBox="1">
            <a:spLocks/>
          </p:cNvSpPr>
          <p:nvPr/>
        </p:nvSpPr>
        <p:spPr>
          <a:xfrm>
            <a:off x="2577946" y="5150715"/>
            <a:ext cx="751115" cy="745218"/>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smtClean="0">
                <a:solidFill>
                  <a:srgbClr val="0501CE"/>
                </a:solidFill>
                <a:latin typeface="Aqum two Classic" panose="00000800000000000000" pitchFamily="2" charset="0"/>
              </a:rPr>
              <a:t>04</a:t>
            </a:r>
            <a:endParaRPr lang="ru-RU" sz="2800" b="1" dirty="0">
              <a:solidFill>
                <a:srgbClr val="0501CE"/>
              </a:solidFill>
              <a:latin typeface="Aqum two Classic" panose="00000800000000000000" pitchFamily="2" charset="0"/>
            </a:endParaRPr>
          </a:p>
        </p:txBody>
      </p:sp>
      <p:sp>
        <p:nvSpPr>
          <p:cNvPr id="14" name="Text 1"/>
          <p:cNvSpPr txBox="1"/>
          <p:nvPr/>
        </p:nvSpPr>
        <p:spPr>
          <a:xfrm>
            <a:off x="3420108" y="5306648"/>
            <a:ext cx="5547622" cy="706200"/>
          </a:xfrm>
          <a:prstGeom prst="rect">
            <a:avLst/>
          </a:prstGeom>
          <a:noFill/>
          <a:ln/>
        </p:spPr>
        <p:txBody>
          <a:bodyPr wrap="square" lIns="0" tIns="0" rIns="0" bIns="0" rtlCol="0" anchor="ctr"/>
          <a:lstStyle/>
          <a:p>
            <a:pPr marL="0" indent="0" algn="l">
              <a:lnSpc>
                <a:spcPct val="115000"/>
              </a:lnSpc>
              <a:buNone/>
            </a:pPr>
            <a:r>
              <a:rPr lang="en-US" sz="1600" dirty="0">
                <a:solidFill>
                  <a:srgbClr val="000000"/>
                </a:solidFill>
                <a:latin typeface="Cygre" panose="02000503000000000000" pitchFamily="2" charset="-52"/>
                <a:ea typeface="Arial" pitchFamily="34" charset="-122"/>
                <a:cs typeface="Arial" pitchFamily="34" charset="-120"/>
              </a:rPr>
              <a:t>Применение этого принципа способствует развитию дисциплины и сознательности у сотрудников, что позитивно отражается на общем уровне безопасности.
</a:t>
            </a:r>
            <a:endParaRPr lang="en-US" sz="1600" dirty="0">
              <a:latin typeface="Cygre" panose="02000503000000000000" pitchFamily="2" charset="-52"/>
            </a:endParaRPr>
          </a:p>
        </p:txBody>
      </p:sp>
      <p:sp>
        <p:nvSpPr>
          <p:cNvPr id="15" name="Text 2"/>
          <p:cNvSpPr txBox="1"/>
          <p:nvPr/>
        </p:nvSpPr>
        <p:spPr>
          <a:xfrm>
            <a:off x="3347816" y="4323889"/>
            <a:ext cx="5619914" cy="706200"/>
          </a:xfrm>
          <a:prstGeom prst="rect">
            <a:avLst/>
          </a:prstGeom>
          <a:noFill/>
          <a:ln/>
        </p:spPr>
        <p:txBody>
          <a:bodyPr wrap="square" lIns="0" tIns="0" rIns="0" bIns="0" rtlCol="0" anchor="ctr"/>
          <a:lstStyle/>
          <a:p>
            <a:pPr marL="0" indent="0" algn="l">
              <a:lnSpc>
                <a:spcPct val="115000"/>
              </a:lnSpc>
              <a:buNone/>
            </a:pPr>
            <a:r>
              <a:rPr lang="en-US" sz="1600" dirty="0">
                <a:solidFill>
                  <a:srgbClr val="000000"/>
                </a:solidFill>
                <a:latin typeface="Cygre" panose="02000503000000000000" pitchFamily="2" charset="-52"/>
                <a:ea typeface="Arial" pitchFamily="34" charset="-122"/>
                <a:cs typeface="Arial" pitchFamily="34" charset="-120"/>
              </a:rPr>
              <a:t>Чёткая структура и логичность шагов повышает внимание и облегчает запоминание, что обеспечивает лучшее выполнение требований безопасности.
</a:t>
            </a:r>
            <a:endParaRPr lang="en-US" sz="1600" dirty="0">
              <a:latin typeface="Cygre" panose="02000503000000000000" pitchFamily="2" charset="-52"/>
            </a:endParaRPr>
          </a:p>
        </p:txBody>
      </p:sp>
      <p:sp>
        <p:nvSpPr>
          <p:cNvPr id="16" name="Text 3"/>
          <p:cNvSpPr txBox="1"/>
          <p:nvPr/>
        </p:nvSpPr>
        <p:spPr>
          <a:xfrm>
            <a:off x="3420108" y="3420854"/>
            <a:ext cx="5547622" cy="654600"/>
          </a:xfrm>
          <a:prstGeom prst="rect">
            <a:avLst/>
          </a:prstGeom>
          <a:noFill/>
          <a:ln/>
        </p:spPr>
        <p:txBody>
          <a:bodyPr wrap="square" lIns="0" tIns="0" rIns="0" bIns="0" rtlCol="0" anchor="ctr"/>
          <a:lstStyle/>
          <a:p>
            <a:pPr marL="0" indent="0" algn="l">
              <a:lnSpc>
                <a:spcPct val="115000"/>
              </a:lnSpc>
              <a:buNone/>
            </a:pPr>
            <a:r>
              <a:rPr lang="en-US" sz="1600" dirty="0">
                <a:solidFill>
                  <a:srgbClr val="000000"/>
                </a:solidFill>
                <a:latin typeface="Cygre" panose="02000503000000000000" pitchFamily="2" charset="-52"/>
                <a:ea typeface="Arial" pitchFamily="34" charset="-122"/>
                <a:cs typeface="Arial" pitchFamily="34" charset="-120"/>
              </a:rPr>
              <a:t>Перегруженность шагов многозадачностью вызывает у сотрудников затруднения, замедляет процесс и ведёт к ошибочным действиям.
</a:t>
            </a:r>
            <a:endParaRPr lang="en-US" sz="1600" dirty="0">
              <a:latin typeface="Cygre" panose="02000503000000000000" pitchFamily="2" charset="-52"/>
            </a:endParaRPr>
          </a:p>
        </p:txBody>
      </p:sp>
      <p:sp>
        <p:nvSpPr>
          <p:cNvPr id="17" name="Text 4"/>
          <p:cNvSpPr txBox="1"/>
          <p:nvPr/>
        </p:nvSpPr>
        <p:spPr>
          <a:xfrm>
            <a:off x="3420106" y="2391105"/>
            <a:ext cx="5679825" cy="654600"/>
          </a:xfrm>
          <a:prstGeom prst="rect">
            <a:avLst/>
          </a:prstGeom>
          <a:noFill/>
          <a:ln/>
        </p:spPr>
        <p:txBody>
          <a:bodyPr wrap="square" lIns="0" tIns="0" rIns="0" bIns="0" rtlCol="0" anchor="ctr"/>
          <a:lstStyle/>
          <a:p>
            <a:pPr marL="0" indent="0" algn="l">
              <a:lnSpc>
                <a:spcPct val="115000"/>
              </a:lnSpc>
              <a:buNone/>
            </a:pPr>
            <a:r>
              <a:rPr lang="en-US" sz="1600" dirty="0">
                <a:solidFill>
                  <a:srgbClr val="000000"/>
                </a:solidFill>
                <a:latin typeface="Cygre" panose="02000503000000000000" pitchFamily="2" charset="-52"/>
                <a:ea typeface="Arial" pitchFamily="34" charset="-122"/>
                <a:cs typeface="Arial" pitchFamily="34" charset="-120"/>
              </a:rPr>
              <a:t>Каждый пункт инструкции должен содержать единственное конкретное действие, чтобы исключить путаницу и снизить вероятность неправильного выполнения.
</a:t>
            </a:r>
            <a:endParaRPr lang="en-US" sz="1600" dirty="0">
              <a:latin typeface="Cygre" panose="02000503000000000000" pitchFamily="2" charset="-52"/>
            </a:endParaRPr>
          </a:p>
        </p:txBody>
      </p:sp>
    </p:spTree>
    <p:extLst>
      <p:ext uri="{BB962C8B-B14F-4D97-AF65-F5344CB8AC3E}">
        <p14:creationId xmlns:p14="http://schemas.microsoft.com/office/powerpoint/2010/main" val="3435483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Процесс</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построения</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понятного</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сообщения</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pic>
        <p:nvPicPr>
          <p:cNvPr id="7" name="Image 1" descr="preencoded.png"/>
          <p:cNvPicPr>
            <a:picLocks noChangeAspect="1"/>
          </p:cNvPicPr>
          <p:nvPr/>
        </p:nvPicPr>
        <p:blipFill>
          <a:blip r:embed="rId3"/>
          <a:stretch>
            <a:fillRect/>
          </a:stretch>
        </p:blipFill>
        <p:spPr>
          <a:xfrm>
            <a:off x="-60670" y="1454637"/>
            <a:ext cx="12252670" cy="4725825"/>
          </a:xfrm>
          <a:prstGeom prst="rect">
            <a:avLst/>
          </a:prstGeom>
        </p:spPr>
      </p:pic>
      <p:sp>
        <p:nvSpPr>
          <p:cNvPr id="2" name="Прямоугольник 1"/>
          <p:cNvSpPr/>
          <p:nvPr/>
        </p:nvSpPr>
        <p:spPr>
          <a:xfrm>
            <a:off x="281353" y="1662625"/>
            <a:ext cx="11608474" cy="646331"/>
          </a:xfrm>
          <a:prstGeom prst="rect">
            <a:avLst/>
          </a:prstGeom>
        </p:spPr>
        <p:txBody>
          <a:bodyPr wrap="square">
            <a:spAutoFit/>
          </a:bodyPr>
          <a:lstStyle/>
          <a:p>
            <a:pPr algn="ctr"/>
            <a:r>
              <a:rPr lang="en-US" dirty="0" err="1">
                <a:solidFill>
                  <a:srgbClr val="0501CE"/>
                </a:solidFill>
                <a:latin typeface="Aqum two Classic" panose="00000800000000000000" pitchFamily="2" charset="0"/>
                <a:ea typeface="Arial" pitchFamily="34" charset="-122"/>
                <a:cs typeface="Arial" pitchFamily="34" charset="-120"/>
              </a:rPr>
              <a:t>Этапы</a:t>
            </a:r>
            <a:r>
              <a:rPr lang="en-US" dirty="0">
                <a:solidFill>
                  <a:srgbClr val="0501CE"/>
                </a:solidFill>
                <a:latin typeface="Aqum two Classic" panose="00000800000000000000" pitchFamily="2" charset="0"/>
                <a:ea typeface="Arial" pitchFamily="34" charset="-122"/>
                <a:cs typeface="Arial" pitchFamily="34" charset="-120"/>
              </a:rPr>
              <a:t> </a:t>
            </a:r>
            <a:r>
              <a:rPr lang="en-US" dirty="0" err="1">
                <a:solidFill>
                  <a:srgbClr val="0501CE"/>
                </a:solidFill>
                <a:latin typeface="Aqum two Classic" panose="00000800000000000000" pitchFamily="2" charset="0"/>
                <a:ea typeface="Arial" pitchFamily="34" charset="-122"/>
                <a:cs typeface="Arial" pitchFamily="34" charset="-120"/>
              </a:rPr>
              <a:t>формирования</a:t>
            </a:r>
            <a:r>
              <a:rPr lang="en-US" dirty="0">
                <a:solidFill>
                  <a:srgbClr val="0501CE"/>
                </a:solidFill>
                <a:latin typeface="Aqum two Classic" panose="00000800000000000000" pitchFamily="2" charset="0"/>
                <a:ea typeface="Arial" pitchFamily="34" charset="-122"/>
                <a:cs typeface="Arial" pitchFamily="34" charset="-120"/>
              </a:rPr>
              <a:t> </a:t>
            </a:r>
            <a:r>
              <a:rPr lang="en-US" dirty="0" err="1">
                <a:solidFill>
                  <a:srgbClr val="0501CE"/>
                </a:solidFill>
                <a:latin typeface="Aqum two Classic" panose="00000800000000000000" pitchFamily="2" charset="0"/>
                <a:ea typeface="Arial" pitchFamily="34" charset="-122"/>
                <a:cs typeface="Arial" pitchFamily="34" charset="-120"/>
              </a:rPr>
              <a:t>эффективности</a:t>
            </a:r>
            <a:r>
              <a:rPr lang="en-US" dirty="0">
                <a:solidFill>
                  <a:srgbClr val="0501CE"/>
                </a:solidFill>
                <a:latin typeface="Aqum two Classic" panose="00000800000000000000" pitchFamily="2" charset="0"/>
                <a:ea typeface="Arial" pitchFamily="34" charset="-122"/>
                <a:cs typeface="Arial" pitchFamily="34" charset="-120"/>
              </a:rPr>
              <a:t> </a:t>
            </a:r>
            <a:r>
              <a:rPr lang="en-US" dirty="0" err="1">
                <a:solidFill>
                  <a:srgbClr val="0501CE"/>
                </a:solidFill>
                <a:latin typeface="Aqum two Classic" panose="00000800000000000000" pitchFamily="2" charset="0"/>
                <a:ea typeface="Arial" pitchFamily="34" charset="-122"/>
                <a:cs typeface="Arial" pitchFamily="34" charset="-120"/>
              </a:rPr>
              <a:t>коммуникации</a:t>
            </a:r>
            <a:r>
              <a:rPr lang="en-US" dirty="0">
                <a:solidFill>
                  <a:srgbClr val="0501CE"/>
                </a:solidFill>
                <a:latin typeface="Aqum two Classic" panose="00000800000000000000" pitchFamily="2" charset="0"/>
                <a:ea typeface="Arial" pitchFamily="34" charset="-122"/>
                <a:cs typeface="Arial" pitchFamily="34" charset="-120"/>
              </a:rPr>
              <a:t> </a:t>
            </a:r>
            <a:endParaRPr lang="ru-RU" dirty="0" smtClean="0">
              <a:solidFill>
                <a:srgbClr val="0501CE"/>
              </a:solidFill>
              <a:latin typeface="Aqum two Classic" panose="00000800000000000000" pitchFamily="2" charset="0"/>
              <a:ea typeface="Arial" pitchFamily="34" charset="-122"/>
              <a:cs typeface="Arial" pitchFamily="34" charset="-120"/>
            </a:endParaRPr>
          </a:p>
          <a:p>
            <a:pPr algn="ctr"/>
            <a:r>
              <a:rPr lang="en-US" dirty="0" err="1" smtClean="0">
                <a:solidFill>
                  <a:srgbClr val="0501CE"/>
                </a:solidFill>
                <a:latin typeface="Aqum two Classic" panose="00000800000000000000" pitchFamily="2" charset="0"/>
                <a:ea typeface="Arial" pitchFamily="34" charset="-122"/>
                <a:cs typeface="Arial" pitchFamily="34" charset="-120"/>
              </a:rPr>
              <a:t>согласно</a:t>
            </a:r>
            <a:r>
              <a:rPr lang="en-US" dirty="0" smtClean="0">
                <a:solidFill>
                  <a:srgbClr val="0501CE"/>
                </a:solidFill>
                <a:latin typeface="Aqum two Classic" panose="00000800000000000000" pitchFamily="2" charset="0"/>
                <a:ea typeface="Arial" pitchFamily="34" charset="-122"/>
                <a:cs typeface="Arial" pitchFamily="34" charset="-120"/>
              </a:rPr>
              <a:t> </a:t>
            </a:r>
            <a:r>
              <a:rPr lang="en-US" dirty="0" err="1">
                <a:solidFill>
                  <a:srgbClr val="0501CE"/>
                </a:solidFill>
                <a:latin typeface="Aqum two Classic" panose="00000800000000000000" pitchFamily="2" charset="0"/>
                <a:ea typeface="Arial" pitchFamily="34" charset="-122"/>
                <a:cs typeface="Arial" pitchFamily="34" charset="-120"/>
              </a:rPr>
              <a:t>методологии</a:t>
            </a:r>
            <a:r>
              <a:rPr lang="en-US" dirty="0">
                <a:solidFill>
                  <a:srgbClr val="0501CE"/>
                </a:solidFill>
                <a:latin typeface="Aqum two Classic" panose="00000800000000000000" pitchFamily="2" charset="0"/>
                <a:ea typeface="Arial" pitchFamily="34" charset="-122"/>
                <a:cs typeface="Arial" pitchFamily="34" charset="-120"/>
              </a:rPr>
              <a:t> </a:t>
            </a:r>
            <a:r>
              <a:rPr lang="en-US" dirty="0" err="1">
                <a:solidFill>
                  <a:srgbClr val="0501CE"/>
                </a:solidFill>
                <a:latin typeface="Aqum two Classic" panose="00000800000000000000" pitchFamily="2" charset="0"/>
                <a:ea typeface="Arial" pitchFamily="34" charset="-122"/>
                <a:cs typeface="Arial" pitchFamily="34" charset="-120"/>
              </a:rPr>
              <a:t>преподавания</a:t>
            </a:r>
            <a:r>
              <a:rPr lang="en-US" dirty="0">
                <a:solidFill>
                  <a:srgbClr val="0501CE"/>
                </a:solidFill>
                <a:latin typeface="Aqum two Classic" panose="00000800000000000000" pitchFamily="2" charset="0"/>
                <a:ea typeface="Arial" pitchFamily="34" charset="-122"/>
                <a:cs typeface="Arial" pitchFamily="34" charset="-120"/>
              </a:rPr>
              <a:t> </a:t>
            </a:r>
            <a:r>
              <a:rPr lang="en-US" dirty="0" err="1">
                <a:solidFill>
                  <a:srgbClr val="0501CE"/>
                </a:solidFill>
                <a:latin typeface="Aqum two Classic" panose="00000800000000000000" pitchFamily="2" charset="0"/>
                <a:ea typeface="Arial" pitchFamily="34" charset="-122"/>
                <a:cs typeface="Arial" pitchFamily="34" charset="-120"/>
              </a:rPr>
              <a:t>безопасности</a:t>
            </a:r>
            <a:endParaRPr lang="ru-RU" dirty="0">
              <a:solidFill>
                <a:srgbClr val="0501CE"/>
              </a:solidFill>
              <a:latin typeface="Aqum two Classic" panose="00000800000000000000" pitchFamily="2" charset="0"/>
            </a:endParaRPr>
          </a:p>
        </p:txBody>
      </p:sp>
    </p:spTree>
    <p:extLst>
      <p:ext uri="{BB962C8B-B14F-4D97-AF65-F5344CB8AC3E}">
        <p14:creationId xmlns:p14="http://schemas.microsoft.com/office/powerpoint/2010/main" val="2122751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Использование</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визуальных</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опор</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pic>
        <p:nvPicPr>
          <p:cNvPr id="7" name="Image 1" descr="preencoded.png"/>
          <p:cNvPicPr>
            <a:picLocks noChangeAspect="1"/>
          </p:cNvPicPr>
          <p:nvPr/>
        </p:nvPicPr>
        <p:blipFill>
          <a:blip r:embed="rId3"/>
          <a:stretch>
            <a:fillRect/>
          </a:stretch>
        </p:blipFill>
        <p:spPr>
          <a:xfrm>
            <a:off x="705080" y="1210896"/>
            <a:ext cx="5065067" cy="2745227"/>
          </a:xfrm>
          <a:prstGeom prst="rect">
            <a:avLst/>
          </a:prstGeom>
        </p:spPr>
      </p:pic>
      <p:pic>
        <p:nvPicPr>
          <p:cNvPr id="9" name="Image 2" descr="preencoded.png"/>
          <p:cNvPicPr>
            <a:picLocks noChangeAspect="1"/>
          </p:cNvPicPr>
          <p:nvPr/>
        </p:nvPicPr>
        <p:blipFill>
          <a:blip r:embed="rId4"/>
          <a:stretch>
            <a:fillRect/>
          </a:stretch>
        </p:blipFill>
        <p:spPr>
          <a:xfrm>
            <a:off x="6395103" y="1210896"/>
            <a:ext cx="5065067" cy="2745227"/>
          </a:xfrm>
          <a:prstGeom prst="rect">
            <a:avLst/>
          </a:prstGeom>
        </p:spPr>
      </p:pic>
      <p:sp>
        <p:nvSpPr>
          <p:cNvPr id="10" name="Text 1"/>
          <p:cNvSpPr txBox="1"/>
          <p:nvPr/>
        </p:nvSpPr>
        <p:spPr>
          <a:xfrm>
            <a:off x="705082" y="4585942"/>
            <a:ext cx="5065067" cy="1770791"/>
          </a:xfrm>
          <a:prstGeom prst="rect">
            <a:avLst/>
          </a:prstGeom>
          <a:noFill/>
          <a:ln/>
        </p:spPr>
        <p:txBody>
          <a:bodyPr wrap="square" lIns="0" tIns="0" rIns="0" bIns="0" rtlCol="0" anchor="t"/>
          <a:lstStyle/>
          <a:p>
            <a:pPr marL="0" indent="0" algn="ctr">
              <a:lnSpc>
                <a:spcPct val="100000"/>
              </a:lnSpc>
              <a:buNone/>
            </a:pPr>
            <a:r>
              <a:rPr lang="en-US" sz="1400" dirty="0">
                <a:solidFill>
                  <a:srgbClr val="000000"/>
                </a:solidFill>
                <a:latin typeface="Cygre" panose="02000503000000000000" pitchFamily="2" charset="-52"/>
                <a:ea typeface="Arial" pitchFamily="34" charset="-122"/>
                <a:cs typeface="Arial" pitchFamily="34" charset="-120"/>
              </a:rPr>
              <a:t>Визуальные схемы помогают сотрудникам быстро улавливать организацию работы и последовательность действий. Например, графическая карта процесса снижает ошибки при выполнении сложных процедур, делая информацию доступной даже при ограниченном внимании.
</a:t>
            </a:r>
            <a:endParaRPr lang="en-US" sz="1400" dirty="0">
              <a:latin typeface="Cygre" panose="02000503000000000000" pitchFamily="2" charset="-52"/>
            </a:endParaRPr>
          </a:p>
        </p:txBody>
      </p:sp>
      <p:sp>
        <p:nvSpPr>
          <p:cNvPr id="11" name="Text 2"/>
          <p:cNvSpPr txBox="1"/>
          <p:nvPr/>
        </p:nvSpPr>
        <p:spPr>
          <a:xfrm>
            <a:off x="705083" y="4189071"/>
            <a:ext cx="5065067" cy="546418"/>
          </a:xfrm>
          <a:prstGeom prst="rect">
            <a:avLst/>
          </a:prstGeom>
          <a:noFill/>
          <a:ln/>
        </p:spPr>
        <p:txBody>
          <a:bodyPr wrap="square" lIns="0" tIns="0" rIns="0" bIns="0" rtlCol="0" anchor="ctr"/>
          <a:lstStyle/>
          <a:p>
            <a:pPr marL="0" indent="0" algn="ctr">
              <a:lnSpc>
                <a:spcPct val="115000"/>
              </a:lnSpc>
              <a:buNone/>
            </a:pPr>
            <a:r>
              <a:rPr lang="en-US" sz="1300" b="1" dirty="0">
                <a:solidFill>
                  <a:srgbClr val="0501CE"/>
                </a:solidFill>
                <a:latin typeface="Aqum two Classic" panose="00000800000000000000" pitchFamily="2" charset="0"/>
                <a:ea typeface="Arial" pitchFamily="34" charset="-122"/>
                <a:cs typeface="Arial" pitchFamily="34" charset="-120"/>
              </a:rPr>
              <a:t>Схемы для наглядности
</a:t>
            </a:r>
            <a:endParaRPr lang="en-US" sz="1300" dirty="0">
              <a:solidFill>
                <a:srgbClr val="0501CE"/>
              </a:solidFill>
              <a:latin typeface="Aqum two Classic" panose="00000800000000000000" pitchFamily="2" charset="0"/>
            </a:endParaRPr>
          </a:p>
        </p:txBody>
      </p:sp>
      <p:sp>
        <p:nvSpPr>
          <p:cNvPr id="12" name="Text 3"/>
          <p:cNvSpPr txBox="1"/>
          <p:nvPr/>
        </p:nvSpPr>
        <p:spPr>
          <a:xfrm>
            <a:off x="6395101" y="4605501"/>
            <a:ext cx="5065067" cy="1770791"/>
          </a:xfrm>
          <a:prstGeom prst="rect">
            <a:avLst/>
          </a:prstGeom>
          <a:noFill/>
          <a:ln/>
        </p:spPr>
        <p:txBody>
          <a:bodyPr wrap="square" lIns="0" tIns="0" rIns="0" bIns="0" rtlCol="0" anchor="t"/>
          <a:lstStyle/>
          <a:p>
            <a:pPr marL="0" indent="0" algn="ctr">
              <a:lnSpc>
                <a:spcPct val="100000"/>
              </a:lnSpc>
              <a:buNone/>
            </a:pPr>
            <a:r>
              <a:rPr lang="en-US" sz="1400" dirty="0">
                <a:solidFill>
                  <a:srgbClr val="000000"/>
                </a:solidFill>
                <a:latin typeface="Cygre" panose="02000503000000000000" pitchFamily="2" charset="-52"/>
                <a:ea typeface="Arial" pitchFamily="34" charset="-122"/>
                <a:cs typeface="Arial" pitchFamily="34" charset="-120"/>
              </a:rPr>
              <a:t>Пиктограммы облегчают восприятие ключевых сообщений и сокращают время на чтение текста. Иллюстрации показывают пример правильного выполнения задачи, усиливая понимание и помогая избежать неправильных интерпретаций требований.
</a:t>
            </a:r>
            <a:endParaRPr lang="en-US" sz="1400" dirty="0">
              <a:latin typeface="Cygre" panose="02000503000000000000" pitchFamily="2" charset="-52"/>
            </a:endParaRPr>
          </a:p>
        </p:txBody>
      </p:sp>
      <p:sp>
        <p:nvSpPr>
          <p:cNvPr id="13" name="Text 4"/>
          <p:cNvSpPr txBox="1"/>
          <p:nvPr/>
        </p:nvSpPr>
        <p:spPr>
          <a:xfrm>
            <a:off x="6395103" y="4208630"/>
            <a:ext cx="5065067" cy="546418"/>
          </a:xfrm>
          <a:prstGeom prst="rect">
            <a:avLst/>
          </a:prstGeom>
          <a:noFill/>
          <a:ln/>
        </p:spPr>
        <p:txBody>
          <a:bodyPr wrap="square" lIns="0" tIns="0" rIns="0" bIns="0" rtlCol="0" anchor="ctr"/>
          <a:lstStyle/>
          <a:p>
            <a:pPr marL="0" indent="0" algn="ctr">
              <a:lnSpc>
                <a:spcPct val="115000"/>
              </a:lnSpc>
              <a:buNone/>
            </a:pPr>
            <a:r>
              <a:rPr lang="en-US" sz="1300" b="1" dirty="0">
                <a:solidFill>
                  <a:srgbClr val="0501CE"/>
                </a:solidFill>
                <a:latin typeface="Aqum two Classic" panose="00000800000000000000" pitchFamily="2" charset="0"/>
                <a:ea typeface="Arial" pitchFamily="34" charset="-122"/>
                <a:cs typeface="Arial" pitchFamily="34" charset="-120"/>
              </a:rPr>
              <a:t>Пиктограммы и иллюстрации в инструкциях
</a:t>
            </a:r>
            <a:endParaRPr lang="en-US" sz="1300" dirty="0">
              <a:solidFill>
                <a:srgbClr val="0501CE"/>
              </a:solidFill>
              <a:latin typeface="Aqum two Classic" panose="00000800000000000000" pitchFamily="2" charset="0"/>
            </a:endParaRPr>
          </a:p>
        </p:txBody>
      </p:sp>
    </p:spTree>
    <p:extLst>
      <p:ext uri="{BB962C8B-B14F-4D97-AF65-F5344CB8AC3E}">
        <p14:creationId xmlns:p14="http://schemas.microsoft.com/office/powerpoint/2010/main" val="2649060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Инструкция</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до</a:t>
            </a:r>
            <a:r>
              <a:rPr lang="en-US" sz="2000" b="1" dirty="0">
                <a:solidFill>
                  <a:srgbClr val="000000"/>
                </a:solidFill>
                <a:latin typeface="Aqum two Classic" panose="00000800000000000000" pitchFamily="2" charset="0"/>
                <a:ea typeface="Arial" pitchFamily="34" charset="-122"/>
                <a:cs typeface="Arial" pitchFamily="34" charset="-120"/>
              </a:rPr>
              <a:t> и </a:t>
            </a:r>
            <a:r>
              <a:rPr lang="en-US" sz="2000" b="1" dirty="0" err="1">
                <a:solidFill>
                  <a:srgbClr val="000000"/>
                </a:solidFill>
                <a:latin typeface="Aqum two Classic" panose="00000800000000000000" pitchFamily="2" charset="0"/>
                <a:ea typeface="Arial" pitchFamily="34" charset="-122"/>
                <a:cs typeface="Arial" pitchFamily="34" charset="-120"/>
              </a:rPr>
              <a:t>после</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адаптации</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pic>
        <p:nvPicPr>
          <p:cNvPr id="10" name="Image 1" descr="preencoded.png"/>
          <p:cNvPicPr>
            <a:picLocks noChangeAspect="1"/>
          </p:cNvPicPr>
          <p:nvPr/>
        </p:nvPicPr>
        <p:blipFill>
          <a:blip r:embed="rId3"/>
          <a:stretch>
            <a:fillRect/>
          </a:stretch>
        </p:blipFill>
        <p:spPr>
          <a:xfrm>
            <a:off x="500699" y="1473305"/>
            <a:ext cx="7109353" cy="4171518"/>
          </a:xfrm>
          <a:prstGeom prst="rect">
            <a:avLst/>
          </a:prstGeom>
        </p:spPr>
      </p:pic>
      <p:sp>
        <p:nvSpPr>
          <p:cNvPr id="11" name="Text 1"/>
          <p:cNvSpPr txBox="1"/>
          <p:nvPr/>
        </p:nvSpPr>
        <p:spPr>
          <a:xfrm>
            <a:off x="7795158" y="1173375"/>
            <a:ext cx="4094669" cy="4863868"/>
          </a:xfrm>
          <a:prstGeom prst="rect">
            <a:avLst/>
          </a:prstGeom>
          <a:noFill/>
          <a:ln/>
        </p:spPr>
        <p:txBody>
          <a:bodyPr wrap="square" lIns="0" tIns="0" rIns="0" bIns="0" rtlCol="0" anchor="ctr"/>
          <a:lstStyle/>
          <a:p>
            <a:pPr marL="0" indent="0" algn="l">
              <a:lnSpc>
                <a:spcPct val="100000"/>
              </a:lnSpc>
              <a:buNone/>
            </a:pPr>
            <a:r>
              <a:rPr lang="en-US" sz="1600" dirty="0">
                <a:solidFill>
                  <a:srgbClr val="000000"/>
                </a:solidFill>
                <a:latin typeface="Cygre" panose="02000503000000000000" pitchFamily="2" charset="-52"/>
                <a:ea typeface="Arial" pitchFamily="34" charset="-122"/>
                <a:cs typeface="Arial" pitchFamily="34" charset="-120"/>
              </a:rPr>
              <a:t>Таблица сравнивает первоначальный и адаптированный варианты инструкции, а также демонстрирует эффект изменений на практических </a:t>
            </a:r>
            <a:r>
              <a:rPr lang="en-US" sz="1600" dirty="0" err="1">
                <a:solidFill>
                  <a:srgbClr val="000000"/>
                </a:solidFill>
                <a:latin typeface="Cygre" panose="02000503000000000000" pitchFamily="2" charset="-52"/>
                <a:ea typeface="Arial" pitchFamily="34" charset="-122"/>
                <a:cs typeface="Arial" pitchFamily="34" charset="-120"/>
              </a:rPr>
              <a:t>показателях</a:t>
            </a:r>
            <a:r>
              <a:rPr lang="en-US" sz="1600" dirty="0" smtClean="0">
                <a:solidFill>
                  <a:srgbClr val="000000"/>
                </a:solidFill>
                <a:latin typeface="Cygre" panose="02000503000000000000" pitchFamily="2" charset="-52"/>
                <a:ea typeface="Arial" pitchFamily="34" charset="-122"/>
                <a:cs typeface="Arial" pitchFamily="34" charset="-120"/>
              </a:rPr>
              <a:t>.</a:t>
            </a:r>
            <a:endParaRPr lang="ru-RU" sz="1600" dirty="0" smtClean="0">
              <a:solidFill>
                <a:srgbClr val="000000"/>
              </a:solidFill>
              <a:latin typeface="Cygre" panose="02000503000000000000" pitchFamily="2" charset="-52"/>
              <a:ea typeface="Arial" pitchFamily="34" charset="-122"/>
              <a:cs typeface="Arial" pitchFamily="34" charset="-120"/>
            </a:endParaRPr>
          </a:p>
          <a:p>
            <a:pPr marL="0" indent="0" algn="l">
              <a:lnSpc>
                <a:spcPct val="100000"/>
              </a:lnSpc>
              <a:buNone/>
            </a:pPr>
            <a:r>
              <a:rPr lang="en-US" sz="1600" dirty="0">
                <a:solidFill>
                  <a:srgbClr val="000000"/>
                </a:solidFill>
                <a:latin typeface="Cygre" panose="02000503000000000000" pitchFamily="2" charset="-52"/>
                <a:ea typeface="Arial" pitchFamily="34" charset="-122"/>
                <a:cs typeface="Arial" pitchFamily="34" charset="-120"/>
              </a:rPr>
              <a:t>
Адаптация инструкций повышает эффективность обучения и качество исполнения работ
</a:t>
            </a:r>
            <a:endParaRPr lang="en-US" sz="1600" dirty="0">
              <a:latin typeface="Cygre" panose="02000503000000000000" pitchFamily="2" charset="-52"/>
            </a:endParaRPr>
          </a:p>
        </p:txBody>
      </p:sp>
      <p:sp>
        <p:nvSpPr>
          <p:cNvPr id="12" name="Text 2"/>
          <p:cNvSpPr txBox="1"/>
          <p:nvPr/>
        </p:nvSpPr>
        <p:spPr>
          <a:xfrm>
            <a:off x="315592" y="5775078"/>
            <a:ext cx="7479566" cy="524330"/>
          </a:xfrm>
          <a:prstGeom prst="rect">
            <a:avLst/>
          </a:prstGeom>
          <a:noFill/>
          <a:ln/>
        </p:spPr>
        <p:txBody>
          <a:bodyPr wrap="square" lIns="0" tIns="0" rIns="0" bIns="0" rtlCol="0" anchor="t"/>
          <a:lstStyle/>
          <a:p>
            <a:pPr marL="0" indent="0" algn="l">
              <a:lnSpc>
                <a:spcPct val="100000"/>
              </a:lnSpc>
              <a:buNone/>
            </a:pPr>
            <a:r>
              <a:rPr lang="en-US" sz="800" i="1" dirty="0">
                <a:solidFill>
                  <a:srgbClr val="2A3E5C"/>
                </a:solidFill>
                <a:latin typeface="Cygre" panose="02000503000000000000" pitchFamily="2" charset="-52"/>
                <a:ea typeface="Arial" pitchFamily="34" charset="-122"/>
                <a:cs typeface="Arial" pitchFamily="34" charset="-120"/>
              </a:rPr>
              <a:t>Реальные кейсы с производств
</a:t>
            </a:r>
            <a:endParaRPr lang="en-US" sz="800" dirty="0">
              <a:latin typeface="Cygre" panose="02000503000000000000" pitchFamily="2" charset="-52"/>
            </a:endParaRPr>
          </a:p>
        </p:txBody>
      </p:sp>
    </p:spTree>
    <p:extLst>
      <p:ext uri="{BB962C8B-B14F-4D97-AF65-F5344CB8AC3E}">
        <p14:creationId xmlns:p14="http://schemas.microsoft.com/office/powerpoint/2010/main" val="4142262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3538467" y="1258371"/>
            <a:ext cx="4929640" cy="4675415"/>
          </a:xfrm>
          <a:prstGeom prst="roundRect">
            <a:avLst>
              <a:gd name="adj" fmla="val 715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ый прямоугольник 8"/>
          <p:cNvSpPr/>
          <p:nvPr/>
        </p:nvSpPr>
        <p:spPr>
          <a:xfrm>
            <a:off x="4183846" y="1589141"/>
            <a:ext cx="3638883" cy="3451223"/>
          </a:xfrm>
          <a:prstGeom prst="roundRect">
            <a:avLst>
              <a:gd name="adj" fmla="val 7660"/>
            </a:avLst>
          </a:prstGeom>
          <a:solidFill>
            <a:srgbClr val="050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Заголовок 1">
            <a:extLst>
              <a:ext uri="{FF2B5EF4-FFF2-40B4-BE49-F238E27FC236}">
                <a16:creationId xmlns:a16="http://schemas.microsoft.com/office/drawing/2014/main" xmlns="" id="{876D5A22-79F2-4187-A7E5-D744B9D241F4}"/>
              </a:ext>
            </a:extLst>
          </p:cNvPr>
          <p:cNvSpPr txBox="1">
            <a:spLocks/>
          </p:cNvSpPr>
          <p:nvPr/>
        </p:nvSpPr>
        <p:spPr>
          <a:xfrm>
            <a:off x="4189037" y="5371134"/>
            <a:ext cx="3628500" cy="327014"/>
          </a:xfrm>
          <a:prstGeom prst="rect">
            <a:avLst/>
          </a:prstGeom>
          <a:noFill/>
          <a:ln>
            <a:no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200" dirty="0">
                <a:latin typeface="Aqum" panose="02000500000000000000" pitchFamily="2" charset="0"/>
              </a:rPr>
              <a:t>Рады вас видеть</a:t>
            </a:r>
            <a:r>
              <a:rPr lang="ru-RU" sz="1200" dirty="0" smtClean="0">
                <a:latin typeface="Aqum" panose="02000500000000000000" pitchFamily="2" charset="0"/>
              </a:rPr>
              <a:t>!</a:t>
            </a:r>
            <a:r>
              <a:rPr lang="en-US" sz="1200" dirty="0" smtClean="0">
                <a:latin typeface="Aqum" panose="02000500000000000000" pitchFamily="2" charset="0"/>
              </a:rPr>
              <a:t> </a:t>
            </a:r>
            <a:r>
              <a:rPr lang="ru-RU" sz="1200" dirty="0" smtClean="0">
                <a:latin typeface="Aqum" panose="02000500000000000000" pitchFamily="2" charset="0"/>
              </a:rPr>
              <a:t>подтвердите </a:t>
            </a:r>
            <a:r>
              <a:rPr lang="ru-RU" sz="1200" dirty="0">
                <a:latin typeface="Aqum" panose="02000500000000000000" pitchFamily="2" charset="0"/>
              </a:rPr>
              <a:t>участие по </a:t>
            </a:r>
            <a:r>
              <a:rPr lang="en-US" sz="1200" dirty="0">
                <a:latin typeface="Aqum" panose="02000500000000000000" pitchFamily="2" charset="0"/>
              </a:rPr>
              <a:t>qr-</a:t>
            </a:r>
            <a:r>
              <a:rPr lang="ru-RU" sz="1200" dirty="0">
                <a:latin typeface="Aqum" panose="02000500000000000000" pitchFamily="2" charset="0"/>
              </a:rPr>
              <a:t>КОДУ</a:t>
            </a:r>
            <a:endParaRPr lang="ru-RU" sz="1200" b="1" dirty="0">
              <a:solidFill>
                <a:schemeClr val="bg1">
                  <a:lumMod val="95000"/>
                </a:schemeClr>
              </a:solidFill>
              <a:latin typeface="Aqum" panose="02000500000000000000" pitchFamily="2" charset="0"/>
            </a:endParaRPr>
          </a:p>
        </p:txBody>
      </p:sp>
      <p:sp>
        <p:nvSpPr>
          <p:cNvPr id="10" name="Заголовок 1">
            <a:extLst>
              <a:ext uri="{FF2B5EF4-FFF2-40B4-BE49-F238E27FC236}">
                <a16:creationId xmlns:a16="http://schemas.microsoft.com/office/drawing/2014/main" xmlns="" id="{876D5A22-79F2-4187-A7E5-D744B9D241F4}"/>
              </a:ext>
            </a:extLst>
          </p:cNvPr>
          <p:cNvSpPr txBox="1">
            <a:spLocks/>
          </p:cNvSpPr>
          <p:nvPr/>
        </p:nvSpPr>
        <p:spPr>
          <a:xfrm>
            <a:off x="4189037" y="3432571"/>
            <a:ext cx="3628500" cy="327014"/>
          </a:xfrm>
          <a:prstGeom prst="rect">
            <a:avLst/>
          </a:prstGeom>
          <a:noFill/>
          <a:ln>
            <a:no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dirty="0" smtClean="0">
                <a:solidFill>
                  <a:schemeClr val="bg1">
                    <a:lumMod val="95000"/>
                  </a:schemeClr>
                </a:solidFill>
                <a:latin typeface="Aqum" panose="02000500000000000000" pitchFamily="2" charset="0"/>
              </a:rPr>
              <a:t>qr-</a:t>
            </a:r>
            <a:r>
              <a:rPr lang="ru-RU" sz="2000" dirty="0" smtClean="0">
                <a:solidFill>
                  <a:schemeClr val="bg1">
                    <a:lumMod val="95000"/>
                  </a:schemeClr>
                </a:solidFill>
                <a:latin typeface="Aqum" panose="02000500000000000000" pitchFamily="2" charset="0"/>
              </a:rPr>
              <a:t>КОД</a:t>
            </a:r>
            <a:endParaRPr lang="ru-RU" sz="2000" b="1" dirty="0">
              <a:solidFill>
                <a:schemeClr val="bg1">
                  <a:lumMod val="95000"/>
                </a:schemeClr>
              </a:solidFill>
              <a:latin typeface="Aqum" panose="02000500000000000000" pitchFamily="2"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5006" y="198214"/>
            <a:ext cx="654821" cy="654821"/>
          </a:xfrm>
          <a:prstGeom prst="rect">
            <a:avLst/>
          </a:prstGeom>
        </p:spPr>
      </p:pic>
      <p:sp>
        <p:nvSpPr>
          <p:cNvPr id="2" name="AutoShape 2" descr="https://af12.mail.ru/cgi-bin/readmsg?id=17719277801659884634;0;0;2&amp;mode=attachment&amp;email=katrin_ulsk@bk.ru&amp;ct=image%2fpng&amp;cn=image.png&amp;cte=bina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descr="https://af12.mail.ru/cgi-bin/readmsg?id=17719277801659884634;0;0;2&amp;mode=attachment&amp;email=katrin_ulsk@bk.ru&amp;ct=image%2fpng&amp;cn=image.png&amp;cte=binar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9" name="Picture 5" descr="C:\Users\birykova_eka\Downloads\im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0880" y="2042345"/>
            <a:ext cx="2544814" cy="2544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094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000" b="1" dirty="0" err="1">
                <a:solidFill>
                  <a:srgbClr val="000000"/>
                </a:solidFill>
                <a:latin typeface="Aqum two Classic" panose="00000800000000000000" pitchFamily="2" charset="0"/>
                <a:ea typeface="Arial" pitchFamily="34" charset="-122"/>
                <a:cs typeface="Arial" pitchFamily="34" charset="-120"/>
              </a:rPr>
              <a:t>Оценка</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эффективности</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коммуникации</a:t>
            </a:r>
            <a:endParaRPr lang="en-US" sz="2000" dirty="0">
              <a:latin typeface="Aqum two Classic" panose="00000800000000000000" pitchFamily="2" charset="0"/>
            </a:endParaRPr>
          </a:p>
        </p:txBody>
      </p:sp>
      <p:sp>
        <p:nvSpPr>
          <p:cNvPr id="5" name="Скругленный прямоугольник 4"/>
          <p:cNvSpPr/>
          <p:nvPr/>
        </p:nvSpPr>
        <p:spPr>
          <a:xfrm>
            <a:off x="403978" y="1513114"/>
            <a:ext cx="3621957" cy="4675415"/>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Скругленный прямоугольник 29"/>
          <p:cNvSpPr/>
          <p:nvPr/>
        </p:nvSpPr>
        <p:spPr>
          <a:xfrm>
            <a:off x="4299855" y="1469571"/>
            <a:ext cx="3621957" cy="4675415"/>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Скругленный прямоугольник 32"/>
          <p:cNvSpPr/>
          <p:nvPr/>
        </p:nvSpPr>
        <p:spPr>
          <a:xfrm>
            <a:off x="8187969" y="1469570"/>
            <a:ext cx="3621957" cy="4675415"/>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810" y="1921192"/>
            <a:ext cx="904293" cy="904293"/>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687" y="1921192"/>
            <a:ext cx="904293" cy="904293"/>
          </a:xfrm>
          <a:prstGeom prst="rect">
            <a:avLst/>
          </a:prstGeom>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6801" y="1921192"/>
            <a:ext cx="904293" cy="904293"/>
          </a:xfrm>
          <a:prstGeom prst="rect">
            <a:avLst/>
          </a:prstGeom>
        </p:spPr>
      </p:pic>
      <p:pic>
        <p:nvPicPr>
          <p:cNvPr id="20" name="Рисунок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sp>
        <p:nvSpPr>
          <p:cNvPr id="13" name="Text 2"/>
          <p:cNvSpPr txBox="1"/>
          <p:nvPr/>
        </p:nvSpPr>
        <p:spPr>
          <a:xfrm>
            <a:off x="663460" y="3444273"/>
            <a:ext cx="3115326" cy="2700711"/>
          </a:xfrm>
          <a:prstGeom prst="rect">
            <a:avLst/>
          </a:prstGeom>
          <a:noFill/>
          <a:ln/>
        </p:spPr>
        <p:txBody>
          <a:bodyPr wrap="square" lIns="0" tIns="0" rIns="0" bIns="0" rtlCol="0" anchor="ctr"/>
          <a:lstStyle/>
          <a:p>
            <a:pPr marL="0" indent="0" algn="ctr">
              <a:lnSpc>
                <a:spcPct val="115000"/>
              </a:lnSpc>
              <a:buNone/>
            </a:pPr>
            <a:r>
              <a:rPr lang="en-US" sz="1600" dirty="0">
                <a:solidFill>
                  <a:srgbClr val="000000"/>
                </a:solidFill>
                <a:latin typeface="Cygre" panose="02000503000000000000" pitchFamily="2" charset="-52"/>
                <a:ea typeface="Arial" pitchFamily="34" charset="-122"/>
                <a:cs typeface="Arial" pitchFamily="34" charset="-120"/>
              </a:rPr>
              <a:t>Контрольные вопросы после инструктажа позволяют определить уровень понимания материала каждым сотрудником и выявить затруднения в восприятии информации.
</a:t>
            </a:r>
            <a:endParaRPr lang="en-US" sz="1600" dirty="0">
              <a:latin typeface="Cygre" panose="02000503000000000000" pitchFamily="2" charset="-52"/>
            </a:endParaRPr>
          </a:p>
        </p:txBody>
      </p:sp>
      <p:sp>
        <p:nvSpPr>
          <p:cNvPr id="17" name="Text 3"/>
          <p:cNvSpPr txBox="1"/>
          <p:nvPr/>
        </p:nvSpPr>
        <p:spPr>
          <a:xfrm>
            <a:off x="4538337" y="3501589"/>
            <a:ext cx="3115326" cy="2700711"/>
          </a:xfrm>
          <a:prstGeom prst="rect">
            <a:avLst/>
          </a:prstGeom>
          <a:noFill/>
          <a:ln/>
        </p:spPr>
        <p:txBody>
          <a:bodyPr wrap="square" lIns="0" tIns="0" rIns="0" bIns="0" rtlCol="0" anchor="ctr"/>
          <a:lstStyle/>
          <a:p>
            <a:pPr marL="0" indent="0" algn="ctr">
              <a:lnSpc>
                <a:spcPct val="115000"/>
              </a:lnSpc>
              <a:buNone/>
            </a:pPr>
            <a:r>
              <a:rPr lang="en-US" sz="1600" dirty="0">
                <a:solidFill>
                  <a:srgbClr val="000000"/>
                </a:solidFill>
                <a:latin typeface="Cygre" panose="02000503000000000000" pitchFamily="2" charset="-52"/>
                <a:ea typeface="Arial" pitchFamily="34" charset="-122"/>
                <a:cs typeface="Arial" pitchFamily="34" charset="-120"/>
              </a:rPr>
              <a:t>Ситуационные задачи имитируют реальные рабочие ситуации и помогают проверить практическое применение полученных знаний и инструкций.
</a:t>
            </a:r>
            <a:endParaRPr lang="en-US" sz="1600" dirty="0">
              <a:latin typeface="Cygre" panose="02000503000000000000" pitchFamily="2" charset="-52"/>
            </a:endParaRPr>
          </a:p>
        </p:txBody>
      </p:sp>
      <p:sp>
        <p:nvSpPr>
          <p:cNvPr id="18" name="Text 4"/>
          <p:cNvSpPr txBox="1"/>
          <p:nvPr/>
        </p:nvSpPr>
        <p:spPr>
          <a:xfrm>
            <a:off x="8527535" y="3391943"/>
            <a:ext cx="3115326" cy="2700711"/>
          </a:xfrm>
          <a:prstGeom prst="rect">
            <a:avLst/>
          </a:prstGeom>
          <a:noFill/>
          <a:ln/>
        </p:spPr>
        <p:txBody>
          <a:bodyPr wrap="square" lIns="0" tIns="0" rIns="0" bIns="0" rtlCol="0" anchor="ctr"/>
          <a:lstStyle/>
          <a:p>
            <a:pPr marL="0" indent="0" algn="ctr">
              <a:lnSpc>
                <a:spcPct val="115000"/>
              </a:lnSpc>
              <a:buNone/>
            </a:pPr>
            <a:r>
              <a:rPr lang="en-US" sz="1600" dirty="0">
                <a:solidFill>
                  <a:srgbClr val="000000"/>
                </a:solidFill>
                <a:latin typeface="Cygre" panose="02000503000000000000" pitchFamily="2" charset="-52"/>
                <a:ea typeface="Arial" pitchFamily="34" charset="-122"/>
                <a:cs typeface="Arial" pitchFamily="34" charset="-120"/>
              </a:rPr>
              <a:t>Практические тренинги дают возможность отработать навыки под контролем специалиста, что способствует закреплению правильных действий и снижению ошибок.
</a:t>
            </a:r>
            <a:endParaRPr lang="en-US" sz="1600" dirty="0">
              <a:latin typeface="Cygre" panose="02000503000000000000" pitchFamily="2" charset="-52"/>
            </a:endParaRPr>
          </a:p>
        </p:txBody>
      </p:sp>
    </p:spTree>
    <p:extLst>
      <p:ext uri="{BB962C8B-B14F-4D97-AF65-F5344CB8AC3E}">
        <p14:creationId xmlns:p14="http://schemas.microsoft.com/office/powerpoint/2010/main" val="12760735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Примеры</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успешных</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изменений</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pic>
        <p:nvPicPr>
          <p:cNvPr id="12" name="Image 1" descr="preencoded.png"/>
          <p:cNvPicPr>
            <a:picLocks noChangeAspect="1"/>
          </p:cNvPicPr>
          <p:nvPr/>
        </p:nvPicPr>
        <p:blipFill>
          <a:blip r:embed="rId3"/>
          <a:stretch>
            <a:fillRect/>
          </a:stretch>
        </p:blipFill>
        <p:spPr>
          <a:xfrm>
            <a:off x="575088" y="1197813"/>
            <a:ext cx="4968576" cy="2692930"/>
          </a:xfrm>
          <a:prstGeom prst="rect">
            <a:avLst/>
          </a:prstGeom>
        </p:spPr>
      </p:pic>
      <p:pic>
        <p:nvPicPr>
          <p:cNvPr id="13" name="Image 2" descr="preencoded.png"/>
          <p:cNvPicPr>
            <a:picLocks noChangeAspect="1"/>
          </p:cNvPicPr>
          <p:nvPr/>
        </p:nvPicPr>
        <p:blipFill>
          <a:blip r:embed="rId4"/>
          <a:stretch>
            <a:fillRect/>
          </a:stretch>
        </p:blipFill>
        <p:spPr>
          <a:xfrm>
            <a:off x="6689904" y="1197813"/>
            <a:ext cx="4968576" cy="2692930"/>
          </a:xfrm>
          <a:prstGeom prst="rect">
            <a:avLst/>
          </a:prstGeom>
        </p:spPr>
      </p:pic>
      <p:sp>
        <p:nvSpPr>
          <p:cNvPr id="14" name="Text 1"/>
          <p:cNvSpPr txBox="1"/>
          <p:nvPr/>
        </p:nvSpPr>
        <p:spPr>
          <a:xfrm>
            <a:off x="575088" y="4792087"/>
            <a:ext cx="4968576" cy="1066985"/>
          </a:xfrm>
          <a:prstGeom prst="rect">
            <a:avLst/>
          </a:prstGeom>
          <a:noFill/>
          <a:ln/>
        </p:spPr>
        <p:txBody>
          <a:bodyPr wrap="square" lIns="0" tIns="0" rIns="0" bIns="0" rtlCol="0" anchor="t"/>
          <a:lstStyle/>
          <a:p>
            <a:pPr marL="0" indent="0" algn="ctr">
              <a:lnSpc>
                <a:spcPct val="100000"/>
              </a:lnSpc>
              <a:buNone/>
            </a:pPr>
            <a:r>
              <a:rPr lang="en-US" sz="1400" dirty="0">
                <a:solidFill>
                  <a:srgbClr val="000000"/>
                </a:solidFill>
                <a:latin typeface="Cygre" panose="02000503000000000000" pitchFamily="2" charset="-52"/>
                <a:ea typeface="Arial" pitchFamily="34" charset="-122"/>
                <a:cs typeface="Arial" pitchFamily="34" charset="-120"/>
              </a:rPr>
              <a:t>На одном из предприятий внедрение понятных инструкций привело к значительному уменьшению аварийных ситуаций. Сотрудники стали точнее выполнять процедуры, что повысило общую безопасность.
</a:t>
            </a:r>
            <a:endParaRPr lang="en-US" sz="1400" dirty="0">
              <a:latin typeface="Cygre" panose="02000503000000000000" pitchFamily="2" charset="-52"/>
            </a:endParaRPr>
          </a:p>
        </p:txBody>
      </p:sp>
      <p:sp>
        <p:nvSpPr>
          <p:cNvPr id="23" name="Text 2"/>
          <p:cNvSpPr txBox="1"/>
          <p:nvPr/>
        </p:nvSpPr>
        <p:spPr>
          <a:xfrm>
            <a:off x="575088" y="4285651"/>
            <a:ext cx="4968576" cy="537100"/>
          </a:xfrm>
          <a:prstGeom prst="rect">
            <a:avLst/>
          </a:prstGeom>
          <a:noFill/>
          <a:ln/>
        </p:spPr>
        <p:txBody>
          <a:bodyPr wrap="square" lIns="0" tIns="0" rIns="0" bIns="0" rtlCol="0" anchor="ctr"/>
          <a:lstStyle/>
          <a:p>
            <a:pPr marL="0" indent="0" algn="ctr">
              <a:lnSpc>
                <a:spcPct val="115000"/>
              </a:lnSpc>
              <a:buNone/>
            </a:pPr>
            <a:r>
              <a:rPr lang="en-US" sz="1600" b="1" dirty="0">
                <a:solidFill>
                  <a:srgbClr val="0501CE"/>
                </a:solidFill>
                <a:latin typeface="Aqum two Classic" panose="00000800000000000000" pitchFamily="2" charset="0"/>
                <a:ea typeface="Arial" pitchFamily="34" charset="-122"/>
                <a:cs typeface="Arial" pitchFamily="34" charset="-120"/>
              </a:rPr>
              <a:t>Снижение аварий на 27%
</a:t>
            </a:r>
            <a:endParaRPr lang="en-US" sz="1600" dirty="0">
              <a:solidFill>
                <a:srgbClr val="0501CE"/>
              </a:solidFill>
              <a:latin typeface="Aqum two Classic" panose="00000800000000000000" pitchFamily="2" charset="0"/>
            </a:endParaRPr>
          </a:p>
        </p:txBody>
      </p:sp>
      <p:sp>
        <p:nvSpPr>
          <p:cNvPr id="24" name="Text 3"/>
          <p:cNvSpPr txBox="1"/>
          <p:nvPr/>
        </p:nvSpPr>
        <p:spPr>
          <a:xfrm>
            <a:off x="6689904" y="4822751"/>
            <a:ext cx="4968574" cy="1066985"/>
          </a:xfrm>
          <a:prstGeom prst="rect">
            <a:avLst/>
          </a:prstGeom>
          <a:noFill/>
          <a:ln/>
        </p:spPr>
        <p:txBody>
          <a:bodyPr wrap="square" lIns="0" tIns="0" rIns="0" bIns="0" rtlCol="0" anchor="t"/>
          <a:lstStyle/>
          <a:p>
            <a:pPr marL="0" indent="0" algn="ctr">
              <a:lnSpc>
                <a:spcPct val="100000"/>
              </a:lnSpc>
              <a:buNone/>
            </a:pPr>
            <a:r>
              <a:rPr lang="en-US" sz="1400" dirty="0">
                <a:solidFill>
                  <a:srgbClr val="000000"/>
                </a:solidFill>
                <a:latin typeface="Cygre" panose="02000503000000000000" pitchFamily="2" charset="-52"/>
                <a:ea typeface="Arial" pitchFamily="34" charset="-122"/>
                <a:cs typeface="Arial" pitchFamily="34" charset="-120"/>
              </a:rPr>
              <a:t>По итогам внутреннего опроса после реформирования коммуникаций повысился уровень удовлетворённости персонала. Это вызвало улучшение общей атмосферы и мотивации к соблюдению правил.
</a:t>
            </a:r>
            <a:endParaRPr lang="en-US" sz="1400" dirty="0">
              <a:latin typeface="Cygre" panose="02000503000000000000" pitchFamily="2" charset="-52"/>
            </a:endParaRPr>
          </a:p>
        </p:txBody>
      </p:sp>
      <p:sp>
        <p:nvSpPr>
          <p:cNvPr id="25" name="Text 4"/>
          <p:cNvSpPr txBox="1"/>
          <p:nvPr/>
        </p:nvSpPr>
        <p:spPr>
          <a:xfrm>
            <a:off x="6689906" y="4283402"/>
            <a:ext cx="4968574" cy="537100"/>
          </a:xfrm>
          <a:prstGeom prst="rect">
            <a:avLst/>
          </a:prstGeom>
          <a:noFill/>
          <a:ln/>
        </p:spPr>
        <p:txBody>
          <a:bodyPr wrap="square" lIns="0" tIns="0" rIns="0" bIns="0" rtlCol="0" anchor="ctr"/>
          <a:lstStyle/>
          <a:p>
            <a:pPr marL="0" indent="0" algn="ctr">
              <a:lnSpc>
                <a:spcPct val="115000"/>
              </a:lnSpc>
              <a:buNone/>
            </a:pPr>
            <a:r>
              <a:rPr lang="en-US" sz="1600" b="1" dirty="0">
                <a:solidFill>
                  <a:srgbClr val="0501CE"/>
                </a:solidFill>
                <a:latin typeface="Aqum two Classic" panose="00000800000000000000" pitchFamily="2" charset="0"/>
                <a:ea typeface="Arial" pitchFamily="34" charset="-122"/>
                <a:cs typeface="Arial" pitchFamily="34" charset="-120"/>
              </a:rPr>
              <a:t>Рост удовлетворённости сотрудников
</a:t>
            </a:r>
            <a:endParaRPr lang="en-US" sz="1600" dirty="0">
              <a:solidFill>
                <a:srgbClr val="0501CE"/>
              </a:solidFill>
              <a:latin typeface="Aqum two Classic" panose="00000800000000000000" pitchFamily="2" charset="0"/>
            </a:endParaRPr>
          </a:p>
        </p:txBody>
      </p:sp>
    </p:spTree>
    <p:extLst>
      <p:ext uri="{BB962C8B-B14F-4D97-AF65-F5344CB8AC3E}">
        <p14:creationId xmlns:p14="http://schemas.microsoft.com/office/powerpoint/2010/main" val="996186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sp>
        <p:nvSpPr>
          <p:cNvPr id="32" name="Заголовок 1">
            <a:extLst>
              <a:ext uri="{FF2B5EF4-FFF2-40B4-BE49-F238E27FC236}">
                <a16:creationId xmlns:a16="http://schemas.microsoft.com/office/drawing/2014/main" xmlns=""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ru-RU" sz="2000" b="1" dirty="0" smtClean="0">
                <a:solidFill>
                  <a:schemeClr val="tx1">
                    <a:lumMod val="95000"/>
                    <a:lumOff val="5000"/>
                  </a:schemeClr>
                </a:solidFill>
                <a:latin typeface="Aqum two Classic" panose="00000800000000000000" pitchFamily="2" charset="0"/>
              </a:rPr>
              <a:t>Ваше мнение о лекции</a:t>
            </a:r>
            <a:endParaRPr lang="ru-RU" sz="2000" b="1" dirty="0">
              <a:solidFill>
                <a:schemeClr val="tx1">
                  <a:lumMod val="95000"/>
                  <a:lumOff val="5000"/>
                </a:schemeClr>
              </a:solidFill>
              <a:latin typeface="Aqum two Classic" panose="00000800000000000000" pitchFamily="2" charset="0"/>
            </a:endParaRPr>
          </a:p>
        </p:txBody>
      </p:sp>
      <p:sp>
        <p:nvSpPr>
          <p:cNvPr id="18" name="Скругленный прямоугольник 17"/>
          <p:cNvSpPr/>
          <p:nvPr/>
        </p:nvSpPr>
        <p:spPr>
          <a:xfrm>
            <a:off x="3538467" y="1550546"/>
            <a:ext cx="4929640" cy="4675415"/>
          </a:xfrm>
          <a:prstGeom prst="roundRect">
            <a:avLst>
              <a:gd name="adj" fmla="val 715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кругленный прямоугольник 18"/>
          <p:cNvSpPr/>
          <p:nvPr/>
        </p:nvSpPr>
        <p:spPr>
          <a:xfrm>
            <a:off x="4183846" y="1881316"/>
            <a:ext cx="3638883" cy="3451223"/>
          </a:xfrm>
          <a:prstGeom prst="roundRect">
            <a:avLst>
              <a:gd name="adj" fmla="val 7660"/>
            </a:avLst>
          </a:prstGeom>
          <a:solidFill>
            <a:srgbClr val="050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Заголовок 1">
            <a:extLst>
              <a:ext uri="{FF2B5EF4-FFF2-40B4-BE49-F238E27FC236}">
                <a16:creationId xmlns:a16="http://schemas.microsoft.com/office/drawing/2014/main" xmlns="" id="{876D5A22-79F2-4187-A7E5-D744B9D241F4}"/>
              </a:ext>
            </a:extLst>
          </p:cNvPr>
          <p:cNvSpPr txBox="1">
            <a:spLocks/>
          </p:cNvSpPr>
          <p:nvPr/>
        </p:nvSpPr>
        <p:spPr>
          <a:xfrm>
            <a:off x="4189037" y="5663309"/>
            <a:ext cx="3628500" cy="327014"/>
          </a:xfrm>
          <a:prstGeom prst="rect">
            <a:avLst/>
          </a:prstGeom>
          <a:noFill/>
          <a:ln>
            <a:no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200" dirty="0" smtClean="0">
                <a:latin typeface="Aqum" panose="02000500000000000000" pitchFamily="2" charset="0"/>
              </a:rPr>
              <a:t>Ваш отзыв</a:t>
            </a:r>
            <a:endParaRPr lang="ru-RU" sz="1200" b="1" dirty="0">
              <a:solidFill>
                <a:schemeClr val="bg1">
                  <a:lumMod val="95000"/>
                </a:schemeClr>
              </a:solidFill>
              <a:latin typeface="Aqum" panose="02000500000000000000" pitchFamily="2" charset="0"/>
            </a:endParaRPr>
          </a:p>
        </p:txBody>
      </p:sp>
      <p:sp>
        <p:nvSpPr>
          <p:cNvPr id="21" name="Заголовок 1">
            <a:extLst>
              <a:ext uri="{FF2B5EF4-FFF2-40B4-BE49-F238E27FC236}">
                <a16:creationId xmlns:a16="http://schemas.microsoft.com/office/drawing/2014/main" xmlns="" id="{876D5A22-79F2-4187-A7E5-D744B9D241F4}"/>
              </a:ext>
            </a:extLst>
          </p:cNvPr>
          <p:cNvSpPr txBox="1">
            <a:spLocks/>
          </p:cNvSpPr>
          <p:nvPr/>
        </p:nvSpPr>
        <p:spPr>
          <a:xfrm>
            <a:off x="4189037" y="3724746"/>
            <a:ext cx="3628500" cy="327014"/>
          </a:xfrm>
          <a:prstGeom prst="rect">
            <a:avLst/>
          </a:prstGeom>
          <a:noFill/>
          <a:ln>
            <a:no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dirty="0" smtClean="0">
                <a:solidFill>
                  <a:schemeClr val="bg1">
                    <a:lumMod val="95000"/>
                  </a:schemeClr>
                </a:solidFill>
                <a:latin typeface="Aqum" panose="02000500000000000000" pitchFamily="2" charset="0"/>
              </a:rPr>
              <a:t>qr-</a:t>
            </a:r>
            <a:r>
              <a:rPr lang="ru-RU" sz="2000" dirty="0" smtClean="0">
                <a:solidFill>
                  <a:schemeClr val="bg1">
                    <a:lumMod val="95000"/>
                  </a:schemeClr>
                </a:solidFill>
                <a:latin typeface="Aqum" panose="02000500000000000000" pitchFamily="2" charset="0"/>
              </a:rPr>
              <a:t>КОД</a:t>
            </a:r>
            <a:endParaRPr lang="ru-RU" sz="2000" b="1" dirty="0">
              <a:solidFill>
                <a:schemeClr val="bg1">
                  <a:lumMod val="95000"/>
                </a:schemeClr>
              </a:solidFill>
              <a:latin typeface="Aqum" panose="02000500000000000000" pitchFamily="2" charset="0"/>
            </a:endParaRPr>
          </a:p>
        </p:txBody>
      </p:sp>
      <p:pic>
        <p:nvPicPr>
          <p:cNvPr id="2050" name="Picture 2" descr="C:\Users\birykova_eka\Downloads\image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6653" y="2220292"/>
            <a:ext cx="2773267" cy="2773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085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5006" y="198214"/>
            <a:ext cx="654821" cy="654821"/>
          </a:xfrm>
          <a:prstGeom prst="rect">
            <a:avLst/>
          </a:prstGeom>
        </p:spPr>
      </p:pic>
      <p:sp>
        <p:nvSpPr>
          <p:cNvPr id="6" name="Text 0"/>
          <p:cNvSpPr txBox="1"/>
          <p:nvPr/>
        </p:nvSpPr>
        <p:spPr>
          <a:xfrm>
            <a:off x="672449" y="1461225"/>
            <a:ext cx="11071531" cy="2662800"/>
          </a:xfrm>
          <a:prstGeom prst="rect">
            <a:avLst/>
          </a:prstGeom>
          <a:noFill/>
          <a:ln/>
        </p:spPr>
        <p:txBody>
          <a:bodyPr wrap="square" lIns="0" tIns="0" rIns="0" bIns="0" rtlCol="0" anchor="t"/>
          <a:lstStyle/>
          <a:p>
            <a:pPr marL="0" indent="0" algn="l">
              <a:lnSpc>
                <a:spcPct val="100000"/>
              </a:lnSpc>
              <a:buNone/>
            </a:pPr>
            <a:r>
              <a:rPr lang="en-US" sz="4800" b="1" dirty="0">
                <a:solidFill>
                  <a:srgbClr val="15E585"/>
                </a:solidFill>
                <a:latin typeface="Aqum two Classic" panose="00000800000000000000" pitchFamily="2" charset="0"/>
                <a:ea typeface="Arial" pitchFamily="34" charset="-122"/>
                <a:cs typeface="Arial" pitchFamily="34" charset="-120"/>
              </a:rPr>
              <a:t>Значение системного подхода к коммуникации</a:t>
            </a:r>
            <a:r>
              <a:rPr lang="en-US" sz="3600" b="1" dirty="0">
                <a:solidFill>
                  <a:srgbClr val="15E585"/>
                </a:solidFill>
                <a:latin typeface="Arial" pitchFamily="34" charset="0"/>
                <a:ea typeface="Arial" pitchFamily="34" charset="-122"/>
                <a:cs typeface="Arial" pitchFamily="34" charset="-120"/>
              </a:rPr>
              <a:t>
</a:t>
            </a:r>
            <a:r>
              <a:rPr lang="en-US" sz="3600" dirty="0">
                <a:solidFill>
                  <a:srgbClr val="15E585"/>
                </a:solidFill>
                <a:latin typeface="Arial" pitchFamily="34" charset="0"/>
                <a:ea typeface="Arial" pitchFamily="34" charset="-122"/>
                <a:cs typeface="Arial" pitchFamily="34" charset="-120"/>
              </a:rPr>
              <a:t>
</a:t>
            </a:r>
            <a:r>
              <a:rPr lang="en-US" sz="2800" dirty="0">
                <a:solidFill>
                  <a:srgbClr val="15E585"/>
                </a:solidFill>
                <a:latin typeface="Cygre" panose="02000503000000000000" pitchFamily="2" charset="-52"/>
                <a:ea typeface="Arial" pitchFamily="34" charset="-122"/>
                <a:cs typeface="Arial" pitchFamily="34" charset="-120"/>
              </a:rPr>
              <a:t>Понятная коммуникация — фундамент безопасности, снижает риски и способствует ответственному выполнению обязанностей, обеспечивая стабильность и развитие организации</a:t>
            </a:r>
            <a:r>
              <a:rPr lang="en-US" sz="1400" dirty="0">
                <a:solidFill>
                  <a:srgbClr val="15E585"/>
                </a:solidFill>
                <a:latin typeface="Arial" pitchFamily="34" charset="0"/>
                <a:ea typeface="Arial" pitchFamily="34" charset="-122"/>
                <a:cs typeface="Arial" pitchFamily="34" charset="-120"/>
              </a:rPr>
              <a:t>.
</a:t>
            </a:r>
            <a:endParaRPr lang="en-US" sz="3600" dirty="0">
              <a:solidFill>
                <a:srgbClr val="15E585"/>
              </a:solidFill>
            </a:endParaRPr>
          </a:p>
        </p:txBody>
      </p:sp>
    </p:spTree>
    <p:extLst>
      <p:ext uri="{BB962C8B-B14F-4D97-AF65-F5344CB8AC3E}">
        <p14:creationId xmlns:p14="http://schemas.microsoft.com/office/powerpoint/2010/main" val="1547536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Почему</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понятная</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коммуникация</a:t>
            </a:r>
            <a:r>
              <a:rPr lang="en-US" sz="2000" b="1" dirty="0">
                <a:solidFill>
                  <a:srgbClr val="000000"/>
                </a:solidFill>
                <a:latin typeface="Aqum two Classic" panose="00000800000000000000" pitchFamily="2" charset="0"/>
                <a:ea typeface="Arial" pitchFamily="34" charset="-122"/>
                <a:cs typeface="Arial" pitchFamily="34" charset="-120"/>
              </a:rPr>
              <a:t> — </a:t>
            </a:r>
            <a:r>
              <a:rPr lang="en-US" sz="2000" b="1" dirty="0" err="1">
                <a:solidFill>
                  <a:srgbClr val="000000"/>
                </a:solidFill>
                <a:latin typeface="Aqum two Classic" panose="00000800000000000000" pitchFamily="2" charset="0"/>
                <a:ea typeface="Arial" pitchFamily="34" charset="-122"/>
                <a:cs typeface="Arial" pitchFamily="34" charset="-120"/>
              </a:rPr>
              <a:t>залог</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безопасности</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труда</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sp>
        <p:nvSpPr>
          <p:cNvPr id="2" name="Прямоугольник 1"/>
          <p:cNvSpPr/>
          <p:nvPr/>
        </p:nvSpPr>
        <p:spPr>
          <a:xfrm>
            <a:off x="811576" y="1859351"/>
            <a:ext cx="6096000" cy="3539430"/>
          </a:xfrm>
          <a:prstGeom prst="rect">
            <a:avLst/>
          </a:prstGeom>
        </p:spPr>
        <p:txBody>
          <a:bodyPr>
            <a:spAutoFit/>
          </a:bodyPr>
          <a:lstStyle/>
          <a:p>
            <a:pPr algn="ctr"/>
            <a:r>
              <a:rPr lang="en-US" sz="2800" dirty="0" err="1">
                <a:solidFill>
                  <a:srgbClr val="000000"/>
                </a:solidFill>
                <a:latin typeface="Cygre" panose="02000503000000000000" pitchFamily="2" charset="-52"/>
                <a:ea typeface="Arial" pitchFamily="34" charset="-122"/>
                <a:cs typeface="Arial" pitchFamily="34" charset="-120"/>
              </a:rPr>
              <a:t>Большинство</a:t>
            </a:r>
            <a:r>
              <a:rPr lang="en-US" sz="2800" dirty="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производственных</a:t>
            </a:r>
            <a:r>
              <a:rPr lang="en-US" sz="2800" dirty="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нарушений</a:t>
            </a:r>
            <a:r>
              <a:rPr lang="en-US" sz="2800" dirty="0">
                <a:solidFill>
                  <a:srgbClr val="000000"/>
                </a:solidFill>
                <a:latin typeface="Cygre" panose="02000503000000000000" pitchFamily="2" charset="-52"/>
                <a:ea typeface="Arial" pitchFamily="34" charset="-122"/>
                <a:cs typeface="Arial" pitchFamily="34" charset="-120"/>
              </a:rPr>
              <a:t> и </a:t>
            </a:r>
            <a:r>
              <a:rPr lang="en-US" sz="2800" dirty="0" err="1">
                <a:solidFill>
                  <a:srgbClr val="000000"/>
                </a:solidFill>
                <a:latin typeface="Cygre" panose="02000503000000000000" pitchFamily="2" charset="-52"/>
                <a:ea typeface="Arial" pitchFamily="34" charset="-122"/>
                <a:cs typeface="Arial" pitchFamily="34" charset="-120"/>
              </a:rPr>
              <a:t>ошибок</a:t>
            </a:r>
            <a:r>
              <a:rPr lang="en-US" sz="2800" dirty="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связаны</a:t>
            </a:r>
            <a:r>
              <a:rPr lang="en-US" sz="2800" dirty="0">
                <a:solidFill>
                  <a:srgbClr val="000000"/>
                </a:solidFill>
                <a:latin typeface="Cygre" panose="02000503000000000000" pitchFamily="2" charset="-52"/>
                <a:ea typeface="Arial" pitchFamily="34" charset="-122"/>
                <a:cs typeface="Arial" pitchFamily="34" charset="-120"/>
              </a:rPr>
              <a:t> с </a:t>
            </a:r>
            <a:r>
              <a:rPr lang="en-US" sz="2800" dirty="0" err="1">
                <a:solidFill>
                  <a:srgbClr val="000000"/>
                </a:solidFill>
                <a:latin typeface="Cygre" panose="02000503000000000000" pitchFamily="2" charset="-52"/>
                <a:ea typeface="Arial" pitchFamily="34" charset="-122"/>
                <a:cs typeface="Arial" pitchFamily="34" charset="-120"/>
              </a:rPr>
              <a:t>неправильным</a:t>
            </a:r>
            <a:r>
              <a:rPr lang="en-US" sz="2800" dirty="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пониманием</a:t>
            </a:r>
            <a:r>
              <a:rPr lang="en-US" sz="2800" dirty="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инструкций</a:t>
            </a:r>
            <a:r>
              <a:rPr lang="en-US" sz="2800" dirty="0">
                <a:solidFill>
                  <a:srgbClr val="000000"/>
                </a:solidFill>
                <a:latin typeface="Cygre" panose="02000503000000000000" pitchFamily="2" charset="-52"/>
                <a:ea typeface="Arial" pitchFamily="34" charset="-122"/>
                <a:cs typeface="Arial" pitchFamily="34" charset="-120"/>
              </a:rPr>
              <a:t>. </a:t>
            </a:r>
            <a:endParaRPr lang="ru-RU" sz="2800" dirty="0" smtClean="0">
              <a:solidFill>
                <a:srgbClr val="000000"/>
              </a:solidFill>
              <a:latin typeface="Cygre" panose="02000503000000000000" pitchFamily="2" charset="-52"/>
              <a:ea typeface="Arial" pitchFamily="34" charset="-122"/>
              <a:cs typeface="Arial" pitchFamily="34" charset="-120"/>
            </a:endParaRPr>
          </a:p>
          <a:p>
            <a:pPr algn="ctr"/>
            <a:endParaRPr lang="ru-RU" sz="2800" dirty="0">
              <a:solidFill>
                <a:srgbClr val="000000"/>
              </a:solidFill>
              <a:latin typeface="Cygre" panose="02000503000000000000" pitchFamily="2" charset="-52"/>
              <a:ea typeface="Arial" pitchFamily="34" charset="-122"/>
              <a:cs typeface="Arial" pitchFamily="34" charset="-120"/>
            </a:endParaRPr>
          </a:p>
          <a:p>
            <a:pPr algn="ctr"/>
            <a:r>
              <a:rPr lang="en-US" sz="2800" dirty="0" err="1" smtClean="0">
                <a:solidFill>
                  <a:srgbClr val="000000"/>
                </a:solidFill>
                <a:latin typeface="Cygre" panose="02000503000000000000" pitchFamily="2" charset="-52"/>
                <a:ea typeface="Arial" pitchFamily="34" charset="-122"/>
                <a:cs typeface="Arial" pitchFamily="34" charset="-120"/>
              </a:rPr>
              <a:t>Ясность</a:t>
            </a:r>
            <a:r>
              <a:rPr lang="en-US" sz="2800" dirty="0" smtClean="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коммуникации</a:t>
            </a:r>
            <a:r>
              <a:rPr lang="en-US" sz="2800" dirty="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снижает</a:t>
            </a:r>
            <a:r>
              <a:rPr lang="en-US" sz="2800" dirty="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риски</a:t>
            </a:r>
            <a:r>
              <a:rPr lang="en-US" sz="2800" dirty="0">
                <a:solidFill>
                  <a:srgbClr val="000000"/>
                </a:solidFill>
                <a:latin typeface="Cygre" panose="02000503000000000000" pitchFamily="2" charset="-52"/>
                <a:ea typeface="Arial" pitchFamily="34" charset="-122"/>
                <a:cs typeface="Arial" pitchFamily="34" charset="-120"/>
              </a:rPr>
              <a:t> и </a:t>
            </a:r>
            <a:r>
              <a:rPr lang="en-US" sz="2800" dirty="0" err="1">
                <a:solidFill>
                  <a:srgbClr val="000000"/>
                </a:solidFill>
                <a:latin typeface="Cygre" panose="02000503000000000000" pitchFamily="2" charset="-52"/>
                <a:ea typeface="Arial" pitchFamily="34" charset="-122"/>
                <a:cs typeface="Arial" pitchFamily="34" charset="-120"/>
              </a:rPr>
              <a:t>повышает</a:t>
            </a:r>
            <a:r>
              <a:rPr lang="en-US" sz="2800" dirty="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эффективность</a:t>
            </a:r>
            <a:r>
              <a:rPr lang="en-US" sz="2800" dirty="0">
                <a:solidFill>
                  <a:srgbClr val="000000"/>
                </a:solidFill>
                <a:latin typeface="Cygre" panose="02000503000000000000" pitchFamily="2" charset="-52"/>
                <a:ea typeface="Arial" pitchFamily="34" charset="-122"/>
                <a:cs typeface="Arial" pitchFamily="34" charset="-120"/>
              </a:rPr>
              <a:t> </a:t>
            </a:r>
            <a:r>
              <a:rPr lang="en-US" sz="2800" dirty="0" err="1">
                <a:solidFill>
                  <a:srgbClr val="000000"/>
                </a:solidFill>
                <a:latin typeface="Cygre" panose="02000503000000000000" pitchFamily="2" charset="-52"/>
                <a:ea typeface="Arial" pitchFamily="34" charset="-122"/>
                <a:cs typeface="Arial" pitchFamily="34" charset="-120"/>
              </a:rPr>
              <a:t>работы</a:t>
            </a:r>
            <a:r>
              <a:rPr lang="en-US" sz="2800" dirty="0">
                <a:solidFill>
                  <a:srgbClr val="000000"/>
                </a:solidFill>
                <a:latin typeface="Cygre" panose="02000503000000000000" pitchFamily="2" charset="-52"/>
                <a:ea typeface="Arial" pitchFamily="34" charset="-122"/>
                <a:cs typeface="Arial" pitchFamily="34" charset="-120"/>
              </a:rPr>
              <a:t>.</a:t>
            </a:r>
            <a:endParaRPr lang="ru-RU" sz="2800" dirty="0">
              <a:latin typeface="Cygre" panose="02000503000000000000" pitchFamily="2" charset="-52"/>
            </a:endParaRPr>
          </a:p>
        </p:txBody>
      </p:sp>
      <p:pic>
        <p:nvPicPr>
          <p:cNvPr id="5" name="Image 0" descr="preencoded.png"/>
          <p:cNvPicPr>
            <a:picLocks noChangeAspect="1"/>
          </p:cNvPicPr>
          <p:nvPr/>
        </p:nvPicPr>
        <p:blipFill>
          <a:blip r:embed="rId3"/>
          <a:stretch>
            <a:fillRect/>
          </a:stretch>
        </p:blipFill>
        <p:spPr>
          <a:xfrm>
            <a:off x="7974243" y="1609499"/>
            <a:ext cx="3915584" cy="4561500"/>
          </a:xfrm>
          <a:prstGeom prst="rect">
            <a:avLst/>
          </a:prstGeom>
        </p:spPr>
      </p:pic>
    </p:spTree>
    <p:extLst>
      <p:ext uri="{BB962C8B-B14F-4D97-AF65-F5344CB8AC3E}">
        <p14:creationId xmlns:p14="http://schemas.microsoft.com/office/powerpoint/2010/main" val="3719951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000" b="1" dirty="0" err="1">
                <a:solidFill>
                  <a:srgbClr val="000000"/>
                </a:solidFill>
                <a:latin typeface="Aqum two Classic" panose="00000800000000000000" pitchFamily="2" charset="0"/>
                <a:ea typeface="Arial" pitchFamily="34" charset="-122"/>
                <a:cs typeface="Arial" pitchFamily="34" charset="-120"/>
              </a:rPr>
              <a:t>Цель</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коммуникации</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smtClean="0">
                <a:solidFill>
                  <a:srgbClr val="000000"/>
                </a:solidFill>
                <a:latin typeface="Aqum two Classic" panose="00000800000000000000" pitchFamily="2" charset="0"/>
                <a:ea typeface="Arial" pitchFamily="34" charset="-122"/>
                <a:cs typeface="Arial" pitchFamily="34" charset="-120"/>
              </a:rPr>
              <a:t>специалиста</a:t>
            </a:r>
            <a:endParaRPr lang="en-US" sz="2000" dirty="0">
              <a:latin typeface="Aqum two Classic" panose="00000800000000000000" pitchFamily="2" charset="0"/>
            </a:endParaRPr>
          </a:p>
        </p:txBody>
      </p:sp>
      <p:sp>
        <p:nvSpPr>
          <p:cNvPr id="5" name="Скругленный прямоугольник 4"/>
          <p:cNvSpPr/>
          <p:nvPr/>
        </p:nvSpPr>
        <p:spPr>
          <a:xfrm>
            <a:off x="403978" y="1513114"/>
            <a:ext cx="3621957" cy="4675415"/>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Скругленный прямоугольник 29"/>
          <p:cNvSpPr/>
          <p:nvPr/>
        </p:nvSpPr>
        <p:spPr>
          <a:xfrm>
            <a:off x="4299855" y="1469571"/>
            <a:ext cx="3621957" cy="4675415"/>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Скругленный прямоугольник 32"/>
          <p:cNvSpPr/>
          <p:nvPr/>
        </p:nvSpPr>
        <p:spPr>
          <a:xfrm>
            <a:off x="8187969" y="1469570"/>
            <a:ext cx="3621957" cy="4675415"/>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Заголовок 1">
            <a:extLst>
              <a:ext uri="{FF2B5EF4-FFF2-40B4-BE49-F238E27FC236}">
                <a16:creationId xmlns="" xmlns:a16="http://schemas.microsoft.com/office/drawing/2014/main" id="{37A687AD-D8A4-4B9F-A897-596EFDC09092}"/>
              </a:ext>
            </a:extLst>
          </p:cNvPr>
          <p:cNvSpPr txBox="1">
            <a:spLocks/>
          </p:cNvSpPr>
          <p:nvPr/>
        </p:nvSpPr>
        <p:spPr>
          <a:xfrm>
            <a:off x="783485" y="3097221"/>
            <a:ext cx="2862943"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200"/>
              </a:lnSpc>
            </a:pPr>
            <a:r>
              <a:rPr lang="en-US" sz="1200" b="1" dirty="0" err="1">
                <a:solidFill>
                  <a:srgbClr val="0501CE"/>
                </a:solidFill>
                <a:latin typeface="Aqum two Classic" panose="00000800000000000000" pitchFamily="2" charset="0"/>
                <a:ea typeface="Arial" pitchFamily="34" charset="-122"/>
                <a:cs typeface="Arial" pitchFamily="34" charset="-120"/>
              </a:rPr>
              <a:t>Передача</a:t>
            </a:r>
            <a:r>
              <a:rPr lang="en-US" sz="1200" b="1" dirty="0">
                <a:solidFill>
                  <a:srgbClr val="0501CE"/>
                </a:solidFill>
                <a:latin typeface="Aqum two Classic" panose="00000800000000000000" pitchFamily="2" charset="0"/>
                <a:ea typeface="Arial" pitchFamily="34" charset="-122"/>
                <a:cs typeface="Arial" pitchFamily="34" charset="-120"/>
              </a:rPr>
              <a:t> </a:t>
            </a:r>
            <a:r>
              <a:rPr lang="en-US" sz="1200" b="1" dirty="0" err="1">
                <a:solidFill>
                  <a:srgbClr val="0501CE"/>
                </a:solidFill>
                <a:latin typeface="Aqum two Classic" panose="00000800000000000000" pitchFamily="2" charset="0"/>
                <a:ea typeface="Arial" pitchFamily="34" charset="-122"/>
                <a:cs typeface="Arial" pitchFamily="34" charset="-120"/>
              </a:rPr>
              <a:t>информации</a:t>
            </a:r>
            <a:r>
              <a:rPr lang="en-US" sz="1200" b="1" dirty="0">
                <a:solidFill>
                  <a:srgbClr val="0501CE"/>
                </a:solidFill>
                <a:latin typeface="Aqum two Classic" panose="00000800000000000000" pitchFamily="2" charset="0"/>
                <a:ea typeface="Arial" pitchFamily="34" charset="-122"/>
                <a:cs typeface="Arial" pitchFamily="34" charset="-120"/>
              </a:rPr>
              <a:t> — </a:t>
            </a:r>
            <a:r>
              <a:rPr lang="en-US" sz="1200" b="1" dirty="0" err="1">
                <a:solidFill>
                  <a:srgbClr val="0501CE"/>
                </a:solidFill>
                <a:latin typeface="Aqum two Classic" panose="00000800000000000000" pitchFamily="2" charset="0"/>
                <a:ea typeface="Arial" pitchFamily="34" charset="-122"/>
                <a:cs typeface="Arial" pitchFamily="34" charset="-120"/>
              </a:rPr>
              <a:t>недостаточно</a:t>
            </a:r>
            <a:endParaRPr lang="ru-RU" sz="1200" b="1" dirty="0">
              <a:solidFill>
                <a:srgbClr val="0501CE"/>
              </a:solidFill>
              <a:latin typeface="Aqum two Classic" panose="00000800000000000000" pitchFamily="2" charset="0"/>
            </a:endParaRPr>
          </a:p>
        </p:txBody>
      </p:sp>
      <p:sp>
        <p:nvSpPr>
          <p:cNvPr id="7" name="Прямоугольник 6"/>
          <p:cNvSpPr/>
          <p:nvPr/>
        </p:nvSpPr>
        <p:spPr>
          <a:xfrm>
            <a:off x="783485" y="3912407"/>
            <a:ext cx="2862943" cy="2169825"/>
          </a:xfrm>
          <a:prstGeom prst="rect">
            <a:avLst/>
          </a:prstGeom>
        </p:spPr>
        <p:txBody>
          <a:bodyPr wrap="square">
            <a:spAutoFit/>
          </a:bodyPr>
          <a:lstStyle/>
          <a:p>
            <a:pPr algn="ctr"/>
            <a:r>
              <a:rPr lang="en-US" sz="1500" dirty="0" err="1">
                <a:solidFill>
                  <a:srgbClr val="000000"/>
                </a:solidFill>
                <a:latin typeface="Cygre" panose="02000503000000000000" pitchFamily="2" charset="-52"/>
                <a:ea typeface="Arial" pitchFamily="34" charset="-122"/>
                <a:cs typeface="Arial" pitchFamily="34" charset="-120"/>
              </a:rPr>
              <a:t>Часто</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специалисты</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ограничиваются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только</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рассказом</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или</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объяснением</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не</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заботясь</a:t>
            </a:r>
            <a:r>
              <a:rPr lang="en-US" sz="1500" dirty="0">
                <a:solidFill>
                  <a:srgbClr val="000000"/>
                </a:solidFill>
                <a:latin typeface="Cygre" panose="02000503000000000000" pitchFamily="2" charset="-52"/>
                <a:ea typeface="Arial" pitchFamily="34" charset="-122"/>
                <a:cs typeface="Arial" pitchFamily="34" charset="-120"/>
              </a:rPr>
              <a:t> о </a:t>
            </a:r>
            <a:r>
              <a:rPr lang="en-US" sz="1500" dirty="0" err="1">
                <a:solidFill>
                  <a:srgbClr val="000000"/>
                </a:solidFill>
                <a:latin typeface="Cygre" panose="02000503000000000000" pitchFamily="2" charset="-52"/>
                <a:ea typeface="Arial" pitchFamily="34" charset="-122"/>
                <a:cs typeface="Arial" pitchFamily="34" charset="-120"/>
              </a:rPr>
              <a:t>том</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как</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воспринимается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информация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Это</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снижает</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вероятность</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правильного</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действия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сотрудника</a:t>
            </a:r>
            <a:r>
              <a:rPr lang="en-US" sz="1500" dirty="0">
                <a:solidFill>
                  <a:srgbClr val="000000"/>
                </a:solidFill>
                <a:latin typeface="Cygre" panose="02000503000000000000" pitchFamily="2" charset="-52"/>
                <a:ea typeface="Arial" pitchFamily="34" charset="-122"/>
                <a:cs typeface="Arial" pitchFamily="34" charset="-120"/>
              </a:rPr>
              <a:t>.
</a:t>
            </a:r>
            <a:endParaRPr lang="en-US" sz="1500" dirty="0">
              <a:latin typeface="Cygre" panose="02000503000000000000" pitchFamily="2" charset="-52"/>
            </a:endParaRPr>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810" y="1921192"/>
            <a:ext cx="904293" cy="904293"/>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687" y="1921192"/>
            <a:ext cx="904293" cy="904293"/>
          </a:xfrm>
          <a:prstGeom prst="rect">
            <a:avLst/>
          </a:prstGeom>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6801" y="1921192"/>
            <a:ext cx="904293" cy="904293"/>
          </a:xfrm>
          <a:prstGeom prst="rect">
            <a:avLst/>
          </a:prstGeom>
        </p:spPr>
      </p:pic>
      <p:sp>
        <p:nvSpPr>
          <p:cNvPr id="44" name="Заголовок 1">
            <a:extLst>
              <a:ext uri="{FF2B5EF4-FFF2-40B4-BE49-F238E27FC236}">
                <a16:creationId xmlns="" xmlns:a16="http://schemas.microsoft.com/office/drawing/2014/main" id="{37A687AD-D8A4-4B9F-A897-596EFDC09092}"/>
              </a:ext>
            </a:extLst>
          </p:cNvPr>
          <p:cNvSpPr txBox="1">
            <a:spLocks/>
          </p:cNvSpPr>
          <p:nvPr/>
        </p:nvSpPr>
        <p:spPr>
          <a:xfrm>
            <a:off x="4679362" y="3097221"/>
            <a:ext cx="2862943"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200"/>
              </a:lnSpc>
            </a:pPr>
            <a:r>
              <a:rPr lang="en-US" sz="1200" b="1" dirty="0" err="1">
                <a:solidFill>
                  <a:srgbClr val="0501CE"/>
                </a:solidFill>
                <a:latin typeface="Aqum two Classic" panose="00000800000000000000" pitchFamily="2" charset="0"/>
                <a:ea typeface="Arial" pitchFamily="34" charset="-122"/>
                <a:cs typeface="Arial" pitchFamily="34" charset="-120"/>
              </a:rPr>
              <a:t>Обеспечение</a:t>
            </a:r>
            <a:r>
              <a:rPr lang="en-US" sz="1200" b="1" dirty="0">
                <a:solidFill>
                  <a:srgbClr val="0501CE"/>
                </a:solidFill>
                <a:latin typeface="Aqum two Classic" panose="00000800000000000000" pitchFamily="2" charset="0"/>
                <a:ea typeface="Arial" pitchFamily="34" charset="-122"/>
                <a:cs typeface="Arial" pitchFamily="34" charset="-120"/>
              </a:rPr>
              <a:t> </a:t>
            </a:r>
            <a:r>
              <a:rPr lang="en-US" sz="1200" b="1" dirty="0" err="1">
                <a:solidFill>
                  <a:srgbClr val="0501CE"/>
                </a:solidFill>
                <a:latin typeface="Aqum two Classic" panose="00000800000000000000" pitchFamily="2" charset="0"/>
                <a:ea typeface="Arial" pitchFamily="34" charset="-122"/>
                <a:cs typeface="Arial" pitchFamily="34" charset="-120"/>
              </a:rPr>
              <a:t>понимания</a:t>
            </a:r>
            <a:r>
              <a:rPr lang="en-US" sz="1200" b="1" dirty="0">
                <a:solidFill>
                  <a:srgbClr val="0501CE"/>
                </a:solidFill>
                <a:latin typeface="Aqum two Classic" panose="00000800000000000000" pitchFamily="2" charset="0"/>
                <a:ea typeface="Arial" pitchFamily="34" charset="-122"/>
                <a:cs typeface="Arial" pitchFamily="34" charset="-120"/>
              </a:rPr>
              <a:t> — </a:t>
            </a:r>
            <a:r>
              <a:rPr lang="en-US" sz="1200" b="1" dirty="0" err="1">
                <a:solidFill>
                  <a:srgbClr val="0501CE"/>
                </a:solidFill>
                <a:latin typeface="Aqum two Classic" panose="00000800000000000000" pitchFamily="2" charset="0"/>
                <a:ea typeface="Arial" pitchFamily="34" charset="-122"/>
                <a:cs typeface="Arial" pitchFamily="34" charset="-120"/>
              </a:rPr>
              <a:t>ключ</a:t>
            </a:r>
            <a:r>
              <a:rPr lang="en-US" sz="1200" b="1" dirty="0">
                <a:solidFill>
                  <a:srgbClr val="0501CE"/>
                </a:solidFill>
                <a:latin typeface="Aqum two Classic" panose="00000800000000000000" pitchFamily="2" charset="0"/>
                <a:ea typeface="Arial" pitchFamily="34" charset="-122"/>
                <a:cs typeface="Arial" pitchFamily="34" charset="-120"/>
              </a:rPr>
              <a:t> к </a:t>
            </a:r>
            <a:r>
              <a:rPr lang="en-US" sz="1200" b="1" dirty="0" err="1">
                <a:solidFill>
                  <a:srgbClr val="0501CE"/>
                </a:solidFill>
                <a:latin typeface="Aqum two Classic" panose="00000800000000000000" pitchFamily="2" charset="0"/>
                <a:ea typeface="Arial" pitchFamily="34" charset="-122"/>
                <a:cs typeface="Arial" pitchFamily="34" charset="-120"/>
              </a:rPr>
              <a:t>безопасности</a:t>
            </a:r>
            <a:endParaRPr lang="ru-RU" sz="1200" b="1" dirty="0">
              <a:solidFill>
                <a:srgbClr val="0501CE"/>
              </a:solidFill>
              <a:latin typeface="Aqum two Classic" panose="00000800000000000000" pitchFamily="2" charset="0"/>
            </a:endParaRPr>
          </a:p>
        </p:txBody>
      </p:sp>
      <p:sp>
        <p:nvSpPr>
          <p:cNvPr id="45" name="Прямоугольник 44"/>
          <p:cNvSpPr/>
          <p:nvPr/>
        </p:nvSpPr>
        <p:spPr>
          <a:xfrm>
            <a:off x="4679362" y="3912407"/>
            <a:ext cx="2862943" cy="1938992"/>
          </a:xfrm>
          <a:prstGeom prst="rect">
            <a:avLst/>
          </a:prstGeom>
        </p:spPr>
        <p:txBody>
          <a:bodyPr wrap="square">
            <a:spAutoFit/>
          </a:bodyPr>
          <a:lstStyle/>
          <a:p>
            <a:pPr algn="ctr"/>
            <a:r>
              <a:rPr lang="en-US" sz="1500" dirty="0" err="1">
                <a:solidFill>
                  <a:srgbClr val="000000"/>
                </a:solidFill>
                <a:latin typeface="Cygre" panose="02000503000000000000" pitchFamily="2" charset="-52"/>
                <a:ea typeface="Arial" pitchFamily="34" charset="-122"/>
                <a:cs typeface="Arial" pitchFamily="34" charset="-120"/>
              </a:rPr>
              <a:t>Важно</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не</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просто</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сообщить</a:t>
            </a:r>
            <a:r>
              <a:rPr lang="en-US" sz="1500" dirty="0">
                <a:solidFill>
                  <a:srgbClr val="000000"/>
                </a:solidFill>
                <a:latin typeface="Cygre" panose="02000503000000000000" pitchFamily="2" charset="-52"/>
                <a:ea typeface="Arial" pitchFamily="34" charset="-122"/>
                <a:cs typeface="Arial" pitchFamily="34" charset="-120"/>
              </a:rPr>
              <a:t>, а </a:t>
            </a:r>
            <a:r>
              <a:rPr lang="en-US" sz="1500" dirty="0" err="1">
                <a:solidFill>
                  <a:srgbClr val="000000"/>
                </a:solidFill>
                <a:latin typeface="Cygre" panose="02000503000000000000" pitchFamily="2" charset="-52"/>
                <a:ea typeface="Arial" pitchFamily="34" charset="-122"/>
                <a:cs typeface="Arial" pitchFamily="34" charset="-120"/>
              </a:rPr>
              <a:t>добиться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чтобы</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слушатель</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понял</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суть</a:t>
            </a:r>
            <a:r>
              <a:rPr lang="en-US" sz="1500" dirty="0">
                <a:solidFill>
                  <a:srgbClr val="000000"/>
                </a:solidFill>
                <a:latin typeface="Cygre" panose="02000503000000000000" pitchFamily="2" charset="-52"/>
                <a:ea typeface="Arial" pitchFamily="34" charset="-122"/>
                <a:cs typeface="Arial" pitchFamily="34" charset="-120"/>
              </a:rPr>
              <a:t> и </a:t>
            </a:r>
            <a:r>
              <a:rPr lang="en-US" sz="1500" dirty="0" err="1">
                <a:solidFill>
                  <a:srgbClr val="000000"/>
                </a:solidFill>
                <a:latin typeface="Cygre" panose="02000503000000000000" pitchFamily="2" charset="-52"/>
                <a:ea typeface="Arial" pitchFamily="34" charset="-122"/>
                <a:cs typeface="Arial" pitchFamily="34" charset="-120"/>
              </a:rPr>
              <a:t>требования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Понимание</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становится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основой</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для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соблюдения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правил</a:t>
            </a:r>
            <a:r>
              <a:rPr lang="en-US" sz="1500" dirty="0">
                <a:solidFill>
                  <a:srgbClr val="000000"/>
                </a:solidFill>
                <a:latin typeface="Cygre" panose="02000503000000000000" pitchFamily="2" charset="-52"/>
                <a:ea typeface="Arial" pitchFamily="34" charset="-122"/>
                <a:cs typeface="Arial" pitchFamily="34" charset="-120"/>
              </a:rPr>
              <a:t> и </a:t>
            </a:r>
            <a:r>
              <a:rPr lang="en-US" sz="1500" dirty="0" err="1">
                <a:solidFill>
                  <a:srgbClr val="000000"/>
                </a:solidFill>
                <a:latin typeface="Cygre" panose="02000503000000000000" pitchFamily="2" charset="-52"/>
                <a:ea typeface="Arial" pitchFamily="34" charset="-122"/>
                <a:cs typeface="Arial" pitchFamily="34" charset="-120"/>
              </a:rPr>
              <a:t>предотвращения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ошибок</a:t>
            </a:r>
            <a:r>
              <a:rPr lang="en-US" sz="1500" dirty="0">
                <a:solidFill>
                  <a:srgbClr val="000000"/>
                </a:solidFill>
                <a:latin typeface="Cygre" panose="02000503000000000000" pitchFamily="2" charset="-52"/>
                <a:ea typeface="Arial" pitchFamily="34" charset="-122"/>
                <a:cs typeface="Arial" pitchFamily="34" charset="-120"/>
              </a:rPr>
              <a:t>.
</a:t>
            </a:r>
            <a:endParaRPr lang="en-US" sz="1500" dirty="0">
              <a:latin typeface="Cygre" panose="02000503000000000000" pitchFamily="2" charset="-52"/>
            </a:endParaRPr>
          </a:p>
        </p:txBody>
      </p:sp>
      <p:sp>
        <p:nvSpPr>
          <p:cNvPr id="48" name="Заголовок 1">
            <a:extLst>
              <a:ext uri="{FF2B5EF4-FFF2-40B4-BE49-F238E27FC236}">
                <a16:creationId xmlns="" xmlns:a16="http://schemas.microsoft.com/office/drawing/2014/main" id="{37A687AD-D8A4-4B9F-A897-596EFDC09092}"/>
              </a:ext>
            </a:extLst>
          </p:cNvPr>
          <p:cNvSpPr txBox="1">
            <a:spLocks/>
          </p:cNvSpPr>
          <p:nvPr/>
        </p:nvSpPr>
        <p:spPr>
          <a:xfrm>
            <a:off x="8567476" y="3128957"/>
            <a:ext cx="2862943"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200"/>
              </a:lnSpc>
            </a:pPr>
            <a:r>
              <a:rPr lang="en-US" sz="1200" b="1" dirty="0" err="1">
                <a:solidFill>
                  <a:srgbClr val="0501CE"/>
                </a:solidFill>
                <a:latin typeface="Aqum two Classic" panose="00000800000000000000" pitchFamily="2" charset="0"/>
                <a:ea typeface="Arial" pitchFamily="34" charset="-122"/>
                <a:cs typeface="Arial" pitchFamily="34" charset="-120"/>
              </a:rPr>
              <a:t>Изменение</a:t>
            </a:r>
            <a:r>
              <a:rPr lang="en-US" sz="1200" b="1" dirty="0">
                <a:solidFill>
                  <a:srgbClr val="0501CE"/>
                </a:solidFill>
                <a:latin typeface="Aqum two Classic" panose="00000800000000000000" pitchFamily="2" charset="0"/>
                <a:ea typeface="Arial" pitchFamily="34" charset="-122"/>
                <a:cs typeface="Arial" pitchFamily="34" charset="-120"/>
              </a:rPr>
              <a:t> </a:t>
            </a:r>
            <a:r>
              <a:rPr lang="en-US" sz="1200" b="1" dirty="0" err="1">
                <a:solidFill>
                  <a:srgbClr val="0501CE"/>
                </a:solidFill>
                <a:latin typeface="Aqum two Classic" panose="00000800000000000000" pitchFamily="2" charset="0"/>
                <a:ea typeface="Arial" pitchFamily="34" charset="-122"/>
                <a:cs typeface="Arial" pitchFamily="34" charset="-120"/>
              </a:rPr>
              <a:t>поведения</a:t>
            </a:r>
            <a:r>
              <a:rPr lang="en-US" sz="1200" b="1" dirty="0">
                <a:solidFill>
                  <a:srgbClr val="0501CE"/>
                </a:solidFill>
                <a:latin typeface="Aqum two Classic" panose="00000800000000000000" pitchFamily="2" charset="0"/>
                <a:ea typeface="Arial" pitchFamily="34" charset="-122"/>
                <a:cs typeface="Arial" pitchFamily="34" charset="-120"/>
              </a:rPr>
              <a:t> — </a:t>
            </a:r>
            <a:r>
              <a:rPr lang="en-US" sz="1200" b="1" dirty="0" err="1">
                <a:solidFill>
                  <a:srgbClr val="0501CE"/>
                </a:solidFill>
                <a:latin typeface="Aqum two Classic" panose="00000800000000000000" pitchFamily="2" charset="0"/>
                <a:ea typeface="Arial" pitchFamily="34" charset="-122"/>
                <a:cs typeface="Arial" pitchFamily="34" charset="-120"/>
              </a:rPr>
              <a:t>конечный</a:t>
            </a:r>
            <a:r>
              <a:rPr lang="en-US" sz="1200" b="1" dirty="0">
                <a:solidFill>
                  <a:srgbClr val="0501CE"/>
                </a:solidFill>
                <a:latin typeface="Aqum two Classic" panose="00000800000000000000" pitchFamily="2" charset="0"/>
                <a:ea typeface="Arial" pitchFamily="34" charset="-122"/>
                <a:cs typeface="Arial" pitchFamily="34" charset="-120"/>
              </a:rPr>
              <a:t> </a:t>
            </a:r>
            <a:r>
              <a:rPr lang="en-US" sz="1200" b="1" dirty="0" err="1">
                <a:solidFill>
                  <a:srgbClr val="0501CE"/>
                </a:solidFill>
                <a:latin typeface="Aqum two Classic" panose="00000800000000000000" pitchFamily="2" charset="0"/>
                <a:ea typeface="Arial" pitchFamily="34" charset="-122"/>
                <a:cs typeface="Arial" pitchFamily="34" charset="-120"/>
              </a:rPr>
              <a:t>результат</a:t>
            </a:r>
            <a:endParaRPr lang="ru-RU" sz="1200" b="1" dirty="0">
              <a:solidFill>
                <a:srgbClr val="0501CE"/>
              </a:solidFill>
              <a:latin typeface="Aqum two Classic" panose="00000800000000000000" pitchFamily="2" charset="0"/>
            </a:endParaRPr>
          </a:p>
        </p:txBody>
      </p:sp>
      <p:sp>
        <p:nvSpPr>
          <p:cNvPr id="49" name="Прямоугольник 48"/>
          <p:cNvSpPr/>
          <p:nvPr/>
        </p:nvSpPr>
        <p:spPr>
          <a:xfrm>
            <a:off x="8567476" y="3944143"/>
            <a:ext cx="2862943" cy="2169825"/>
          </a:xfrm>
          <a:prstGeom prst="rect">
            <a:avLst/>
          </a:prstGeom>
        </p:spPr>
        <p:txBody>
          <a:bodyPr wrap="square">
            <a:spAutoFit/>
          </a:bodyPr>
          <a:lstStyle/>
          <a:p>
            <a:pPr algn="ctr"/>
            <a:r>
              <a:rPr lang="en-US" sz="1500" dirty="0" err="1">
                <a:solidFill>
                  <a:srgbClr val="000000"/>
                </a:solidFill>
                <a:latin typeface="Cygre" panose="02000503000000000000" pitchFamily="2" charset="-52"/>
                <a:ea typeface="Arial" pitchFamily="34" charset="-122"/>
                <a:cs typeface="Arial" pitchFamily="34" charset="-120"/>
              </a:rPr>
              <a:t>Настоящая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эффективность</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коммуникации</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проявляется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когда</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сотрудники</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меняют</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свое</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поведение</a:t>
            </a:r>
            <a:r>
              <a:rPr lang="en-US" sz="1500" dirty="0">
                <a:solidFill>
                  <a:srgbClr val="000000"/>
                </a:solidFill>
                <a:latin typeface="Cygre" panose="02000503000000000000" pitchFamily="2" charset="-52"/>
                <a:ea typeface="Arial" pitchFamily="34" charset="-122"/>
                <a:cs typeface="Arial" pitchFamily="34" charset="-120"/>
              </a:rPr>
              <a:t> в </a:t>
            </a:r>
            <a:r>
              <a:rPr lang="en-US" sz="1500" dirty="0" err="1">
                <a:solidFill>
                  <a:srgbClr val="000000"/>
                </a:solidFill>
                <a:latin typeface="Cygre" panose="02000503000000000000" pitchFamily="2" charset="-52"/>
                <a:ea typeface="Arial" pitchFamily="34" charset="-122"/>
                <a:cs typeface="Arial" pitchFamily="34" charset="-120"/>
              </a:rPr>
              <a:t>соответствии</a:t>
            </a:r>
            <a:r>
              <a:rPr lang="en-US" sz="1500" dirty="0">
                <a:solidFill>
                  <a:srgbClr val="000000"/>
                </a:solidFill>
                <a:latin typeface="Cygre" panose="02000503000000000000" pitchFamily="2" charset="-52"/>
                <a:ea typeface="Arial" pitchFamily="34" charset="-122"/>
                <a:cs typeface="Arial" pitchFamily="34" charset="-120"/>
              </a:rPr>
              <a:t> с </a:t>
            </a:r>
            <a:r>
              <a:rPr lang="en-US" sz="1500" dirty="0" err="1">
                <a:solidFill>
                  <a:srgbClr val="000000"/>
                </a:solidFill>
                <a:latin typeface="Cygre" panose="02000503000000000000" pitchFamily="2" charset="-52"/>
                <a:ea typeface="Arial" pitchFamily="34" charset="-122"/>
                <a:cs typeface="Arial" pitchFamily="34" charset="-120"/>
              </a:rPr>
              <a:t>инструкциями</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обеспечивая</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безопасность</a:t>
            </a:r>
            <a:r>
              <a:rPr lang="en-US" sz="1500" dirty="0">
                <a:solidFill>
                  <a:srgbClr val="000000"/>
                </a:solidFill>
                <a:latin typeface="Cygre" panose="02000503000000000000" pitchFamily="2" charset="-52"/>
                <a:ea typeface="Arial" pitchFamily="34" charset="-122"/>
                <a:cs typeface="Arial" pitchFamily="34" charset="-120"/>
              </a:rPr>
              <a:t> и </a:t>
            </a:r>
            <a:r>
              <a:rPr lang="en-US" sz="1500" dirty="0" err="1">
                <a:solidFill>
                  <a:srgbClr val="000000"/>
                </a:solidFill>
                <a:latin typeface="Cygre" panose="02000503000000000000" pitchFamily="2" charset="-52"/>
                <a:ea typeface="Arial" pitchFamily="34" charset="-122"/>
                <a:cs typeface="Arial" pitchFamily="34" charset="-120"/>
              </a:rPr>
              <a:t>качество</a:t>
            </a:r>
            <a:r>
              <a:rPr lang="en-US" sz="1500" dirty="0">
                <a:solidFill>
                  <a:srgbClr val="000000"/>
                </a:solidFill>
                <a:latin typeface="Cygre" panose="02000503000000000000" pitchFamily="2" charset="-52"/>
                <a:ea typeface="Arial" pitchFamily="34" charset="-122"/>
                <a:cs typeface="Arial" pitchFamily="34" charset="-120"/>
              </a:rPr>
              <a:t> </a:t>
            </a:r>
            <a:r>
              <a:rPr lang="en-US" sz="1500" dirty="0" err="1">
                <a:solidFill>
                  <a:srgbClr val="000000"/>
                </a:solidFill>
                <a:latin typeface="Cygre" panose="02000503000000000000" pitchFamily="2" charset="-52"/>
                <a:ea typeface="Arial" pitchFamily="34" charset="-122"/>
                <a:cs typeface="Arial" pitchFamily="34" charset="-120"/>
              </a:rPr>
              <a:t>работы</a:t>
            </a:r>
            <a:r>
              <a:rPr lang="en-US" sz="1500" dirty="0">
                <a:solidFill>
                  <a:srgbClr val="000000"/>
                </a:solidFill>
                <a:latin typeface="Cygre" panose="02000503000000000000" pitchFamily="2" charset="-52"/>
                <a:ea typeface="Arial" pitchFamily="34" charset="-122"/>
                <a:cs typeface="Arial" pitchFamily="34" charset="-120"/>
              </a:rPr>
              <a:t>.
</a:t>
            </a:r>
            <a:endParaRPr lang="en-US" sz="1500" dirty="0">
              <a:latin typeface="Cygre" panose="02000503000000000000" pitchFamily="2" charset="-52"/>
            </a:endParaRPr>
          </a:p>
        </p:txBody>
      </p:sp>
      <p:cxnSp>
        <p:nvCxnSpPr>
          <p:cNvPr id="12" name="Прямая соединительная линия 11"/>
          <p:cNvCxnSpPr/>
          <p:nvPr/>
        </p:nvCxnSpPr>
        <p:spPr>
          <a:xfrm>
            <a:off x="809474" y="3823292"/>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4705351" y="3823292"/>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8593465" y="3823292"/>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pic>
        <p:nvPicPr>
          <p:cNvPr id="20" name="Рисунок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pic>
        <p:nvPicPr>
          <p:cNvPr id="19" name="Image 1" descr="preencoded.png"/>
          <p:cNvPicPr>
            <a:picLocks noChangeAspect="1"/>
          </p:cNvPicPr>
          <p:nvPr/>
        </p:nvPicPr>
        <p:blipFill>
          <a:blip r:embed="rId6"/>
          <a:stretch>
            <a:fillRect/>
          </a:stretch>
        </p:blipFill>
        <p:spPr>
          <a:xfrm>
            <a:off x="1542975" y="1771464"/>
            <a:ext cx="1343962" cy="1203529"/>
          </a:xfrm>
          <a:prstGeom prst="rect">
            <a:avLst/>
          </a:prstGeom>
        </p:spPr>
      </p:pic>
      <p:pic>
        <p:nvPicPr>
          <p:cNvPr id="21" name="Image 2" descr="preencoded.png"/>
          <p:cNvPicPr>
            <a:picLocks noChangeAspect="1"/>
          </p:cNvPicPr>
          <p:nvPr/>
        </p:nvPicPr>
        <p:blipFill>
          <a:blip r:embed="rId7"/>
          <a:stretch>
            <a:fillRect/>
          </a:stretch>
        </p:blipFill>
        <p:spPr>
          <a:xfrm>
            <a:off x="5468087" y="1771464"/>
            <a:ext cx="1345575" cy="1203659"/>
          </a:xfrm>
          <a:prstGeom prst="rect">
            <a:avLst/>
          </a:prstGeom>
        </p:spPr>
      </p:pic>
      <p:pic>
        <p:nvPicPr>
          <p:cNvPr id="22" name="Image 3" descr="preencoded.png"/>
          <p:cNvPicPr>
            <a:picLocks noChangeAspect="1"/>
          </p:cNvPicPr>
          <p:nvPr/>
        </p:nvPicPr>
        <p:blipFill>
          <a:blip r:embed="rId8"/>
          <a:stretch>
            <a:fillRect/>
          </a:stretch>
        </p:blipFill>
        <p:spPr>
          <a:xfrm>
            <a:off x="9326966" y="1771594"/>
            <a:ext cx="1343962" cy="1203529"/>
          </a:xfrm>
          <a:prstGeom prst="rect">
            <a:avLst/>
          </a:prstGeom>
        </p:spPr>
      </p:pic>
    </p:spTree>
    <p:extLst>
      <p:ext uri="{BB962C8B-B14F-4D97-AF65-F5344CB8AC3E}">
        <p14:creationId xmlns:p14="http://schemas.microsoft.com/office/powerpoint/2010/main" val="9173219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000" b="1" dirty="0" err="1">
                <a:solidFill>
                  <a:srgbClr val="000000"/>
                </a:solidFill>
                <a:latin typeface="Aqum two Classic" panose="00000800000000000000" pitchFamily="2" charset="0"/>
                <a:ea typeface="Arial" pitchFamily="34" charset="-122"/>
                <a:cs typeface="Arial" pitchFamily="34" charset="-120"/>
              </a:rPr>
              <a:t>Главная</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ошибка</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экспертов</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проклятие</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smtClean="0">
                <a:solidFill>
                  <a:srgbClr val="000000"/>
                </a:solidFill>
                <a:latin typeface="Aqum two Classic" panose="00000800000000000000" pitchFamily="2" charset="0"/>
                <a:ea typeface="Arial" pitchFamily="34" charset="-122"/>
                <a:cs typeface="Arial" pitchFamily="34" charset="-120"/>
              </a:rPr>
              <a:t>знания</a:t>
            </a:r>
            <a:endParaRPr lang="en-US" sz="2000" dirty="0">
              <a:latin typeface="Aqum two Classic" panose="00000800000000000000" pitchFamily="2" charset="0"/>
            </a:endParaRPr>
          </a:p>
        </p:txBody>
      </p:sp>
      <p:sp>
        <p:nvSpPr>
          <p:cNvPr id="41" name="Заголовок 1">
            <a:extLst>
              <a:ext uri="{FF2B5EF4-FFF2-40B4-BE49-F238E27FC236}">
                <a16:creationId xmlns="" xmlns:a16="http://schemas.microsoft.com/office/drawing/2014/main" id="{37A687AD-D8A4-4B9F-A897-596EFDC09092}"/>
              </a:ext>
            </a:extLst>
          </p:cNvPr>
          <p:cNvSpPr txBox="1">
            <a:spLocks/>
          </p:cNvSpPr>
          <p:nvPr/>
        </p:nvSpPr>
        <p:spPr>
          <a:xfrm>
            <a:off x="245337" y="3075155"/>
            <a:ext cx="2862943"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200"/>
              </a:lnSpc>
            </a:pPr>
            <a:r>
              <a:rPr lang="ru-RU" sz="2000" b="1" dirty="0" smtClean="0">
                <a:solidFill>
                  <a:srgbClr val="0501CE"/>
                </a:solidFill>
                <a:latin typeface="Aqum two Classic" panose="00000800000000000000" pitchFamily="2" charset="0"/>
              </a:rPr>
              <a:t>Заголовок </a:t>
            </a:r>
            <a:br>
              <a:rPr lang="ru-RU" sz="2000" b="1" dirty="0" smtClean="0">
                <a:solidFill>
                  <a:srgbClr val="0501CE"/>
                </a:solidFill>
                <a:latin typeface="Aqum two Classic" panose="00000800000000000000" pitchFamily="2" charset="0"/>
              </a:rPr>
            </a:br>
            <a:r>
              <a:rPr lang="ru-RU" sz="2000" b="1" dirty="0" smtClean="0">
                <a:solidFill>
                  <a:srgbClr val="0501CE"/>
                </a:solidFill>
                <a:latin typeface="Aqum two Classic" panose="00000800000000000000" pitchFamily="2" charset="0"/>
              </a:rPr>
              <a:t>в 1 или 2 строки</a:t>
            </a:r>
            <a:endParaRPr lang="ru-RU" sz="2000" b="1" dirty="0">
              <a:solidFill>
                <a:srgbClr val="0501CE"/>
              </a:solidFill>
              <a:latin typeface="Aqum two Classic" panose="00000800000000000000" pitchFamily="2" charset="0"/>
            </a:endParaRPr>
          </a:p>
        </p:txBody>
      </p:sp>
      <p:sp>
        <p:nvSpPr>
          <p:cNvPr id="7" name="Прямоугольник 6"/>
          <p:cNvSpPr/>
          <p:nvPr/>
        </p:nvSpPr>
        <p:spPr>
          <a:xfrm>
            <a:off x="245335" y="3823292"/>
            <a:ext cx="2862943" cy="1815882"/>
          </a:xfrm>
          <a:prstGeom prst="rect">
            <a:avLst/>
          </a:prstGeom>
        </p:spPr>
        <p:txBody>
          <a:bodyPr wrap="square">
            <a:spAutoFit/>
          </a:bodyPr>
          <a:lstStyle/>
          <a:p>
            <a:pPr algn="ctr"/>
            <a:r>
              <a:rPr lang="en-US" sz="1400" dirty="0">
                <a:latin typeface="Cygre" panose="02000503000000000000" pitchFamily="2" charset="-52"/>
              </a:rPr>
              <a:t>Lorem ipsum dolor sit amet, consectetur adipiscing elit. Morbi euismod euismod rutrum. Mauris nisi felis, vehicula vel nisl id, lacinia maximus libero. Proin elementum viverra eros non laoreet. Suspendisse potenti. Etiam id dolor est.</a:t>
            </a:r>
            <a:endParaRPr lang="ru-RU" sz="1400" dirty="0">
              <a:latin typeface="Cygre" panose="02000503000000000000" pitchFamily="2" charset="-52"/>
            </a:endParaRPr>
          </a:p>
        </p:txBody>
      </p:sp>
      <p:cxnSp>
        <p:nvCxnSpPr>
          <p:cNvPr id="12" name="Прямая соединительная линия 11"/>
          <p:cNvCxnSpPr/>
          <p:nvPr/>
        </p:nvCxnSpPr>
        <p:spPr>
          <a:xfrm>
            <a:off x="297315" y="3823292"/>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pic>
        <p:nvPicPr>
          <p:cNvPr id="20" name="Рисунок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sp>
        <p:nvSpPr>
          <p:cNvPr id="21" name="Заголовок 1">
            <a:extLst>
              <a:ext uri="{FF2B5EF4-FFF2-40B4-BE49-F238E27FC236}">
                <a16:creationId xmlns="" xmlns:a16="http://schemas.microsoft.com/office/drawing/2014/main" id="{37A687AD-D8A4-4B9F-A897-596EFDC09092}"/>
              </a:ext>
            </a:extLst>
          </p:cNvPr>
          <p:cNvSpPr txBox="1">
            <a:spLocks/>
          </p:cNvSpPr>
          <p:nvPr/>
        </p:nvSpPr>
        <p:spPr>
          <a:xfrm>
            <a:off x="9062897" y="3033509"/>
            <a:ext cx="2862943"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200"/>
              </a:lnSpc>
            </a:pPr>
            <a:r>
              <a:rPr lang="ru-RU" sz="2000" b="1" dirty="0" smtClean="0">
                <a:solidFill>
                  <a:srgbClr val="0501CE"/>
                </a:solidFill>
                <a:latin typeface="Aqum two Classic" panose="00000800000000000000" pitchFamily="2" charset="0"/>
              </a:rPr>
              <a:t>Заголовок </a:t>
            </a:r>
            <a:br>
              <a:rPr lang="ru-RU" sz="2000" b="1" dirty="0" smtClean="0">
                <a:solidFill>
                  <a:srgbClr val="0501CE"/>
                </a:solidFill>
                <a:latin typeface="Aqum two Classic" panose="00000800000000000000" pitchFamily="2" charset="0"/>
              </a:rPr>
            </a:br>
            <a:r>
              <a:rPr lang="ru-RU" sz="2000" b="1" dirty="0" smtClean="0">
                <a:solidFill>
                  <a:srgbClr val="0501CE"/>
                </a:solidFill>
                <a:latin typeface="Aqum two Classic" panose="00000800000000000000" pitchFamily="2" charset="0"/>
              </a:rPr>
              <a:t>в 1 или 2 строки</a:t>
            </a:r>
            <a:endParaRPr lang="ru-RU" sz="2000" b="1" dirty="0">
              <a:solidFill>
                <a:srgbClr val="0501CE"/>
              </a:solidFill>
              <a:latin typeface="Aqum two Classic" panose="00000800000000000000" pitchFamily="2" charset="0"/>
            </a:endParaRPr>
          </a:p>
        </p:txBody>
      </p:sp>
      <p:sp>
        <p:nvSpPr>
          <p:cNvPr id="22" name="Прямоугольник 21"/>
          <p:cNvSpPr/>
          <p:nvPr/>
        </p:nvSpPr>
        <p:spPr>
          <a:xfrm>
            <a:off x="9062895" y="3781646"/>
            <a:ext cx="2862943" cy="1815882"/>
          </a:xfrm>
          <a:prstGeom prst="rect">
            <a:avLst/>
          </a:prstGeom>
        </p:spPr>
        <p:txBody>
          <a:bodyPr wrap="square">
            <a:spAutoFit/>
          </a:bodyPr>
          <a:lstStyle/>
          <a:p>
            <a:pPr algn="ctr"/>
            <a:r>
              <a:rPr lang="en-US" sz="1400" dirty="0">
                <a:latin typeface="Cygre" panose="02000503000000000000" pitchFamily="2" charset="-52"/>
              </a:rPr>
              <a:t>Lorem ipsum dolor sit amet, consectetur adipiscing elit. Morbi euismod euismod rutrum. Mauris nisi felis, vehicula vel nisl id, lacinia maximus libero. Proin elementum viverra eros non laoreet. Suspendisse potenti. Etiam id dolor est.</a:t>
            </a:r>
            <a:endParaRPr lang="ru-RU" sz="1400" dirty="0">
              <a:latin typeface="Cygre" panose="02000503000000000000" pitchFamily="2" charset="-52"/>
            </a:endParaRPr>
          </a:p>
        </p:txBody>
      </p:sp>
      <p:cxnSp>
        <p:nvCxnSpPr>
          <p:cNvPr id="24" name="Прямая соединительная линия 23"/>
          <p:cNvCxnSpPr/>
          <p:nvPr/>
        </p:nvCxnSpPr>
        <p:spPr>
          <a:xfrm>
            <a:off x="9114875" y="3781646"/>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sp>
        <p:nvSpPr>
          <p:cNvPr id="26" name="Заголовок 1">
            <a:extLst>
              <a:ext uri="{FF2B5EF4-FFF2-40B4-BE49-F238E27FC236}">
                <a16:creationId xmlns="" xmlns:a16="http://schemas.microsoft.com/office/drawing/2014/main" id="{37A687AD-D8A4-4B9F-A897-596EFDC09092}"/>
              </a:ext>
            </a:extLst>
          </p:cNvPr>
          <p:cNvSpPr txBox="1">
            <a:spLocks/>
          </p:cNvSpPr>
          <p:nvPr/>
        </p:nvSpPr>
        <p:spPr>
          <a:xfrm>
            <a:off x="3197039" y="3075155"/>
            <a:ext cx="2862943"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200"/>
              </a:lnSpc>
            </a:pPr>
            <a:r>
              <a:rPr lang="ru-RU" sz="2000" b="1" dirty="0" smtClean="0">
                <a:solidFill>
                  <a:srgbClr val="0501CE"/>
                </a:solidFill>
                <a:latin typeface="Aqum two Classic" panose="00000800000000000000" pitchFamily="2" charset="0"/>
              </a:rPr>
              <a:t>Заголовок </a:t>
            </a:r>
            <a:br>
              <a:rPr lang="ru-RU" sz="2000" b="1" dirty="0" smtClean="0">
                <a:solidFill>
                  <a:srgbClr val="0501CE"/>
                </a:solidFill>
                <a:latin typeface="Aqum two Classic" panose="00000800000000000000" pitchFamily="2" charset="0"/>
              </a:rPr>
            </a:br>
            <a:r>
              <a:rPr lang="ru-RU" sz="2000" b="1" dirty="0" smtClean="0">
                <a:solidFill>
                  <a:srgbClr val="0501CE"/>
                </a:solidFill>
                <a:latin typeface="Aqum two Classic" panose="00000800000000000000" pitchFamily="2" charset="0"/>
              </a:rPr>
              <a:t>в 1 или 2 строки</a:t>
            </a:r>
            <a:endParaRPr lang="ru-RU" sz="2000" b="1" dirty="0">
              <a:solidFill>
                <a:srgbClr val="0501CE"/>
              </a:solidFill>
              <a:latin typeface="Aqum two Classic" panose="00000800000000000000" pitchFamily="2" charset="0"/>
            </a:endParaRPr>
          </a:p>
        </p:txBody>
      </p:sp>
      <p:sp>
        <p:nvSpPr>
          <p:cNvPr id="27" name="Прямоугольник 26"/>
          <p:cNvSpPr/>
          <p:nvPr/>
        </p:nvSpPr>
        <p:spPr>
          <a:xfrm>
            <a:off x="3197037" y="3823292"/>
            <a:ext cx="2862943" cy="1815882"/>
          </a:xfrm>
          <a:prstGeom prst="rect">
            <a:avLst/>
          </a:prstGeom>
        </p:spPr>
        <p:txBody>
          <a:bodyPr wrap="square">
            <a:spAutoFit/>
          </a:bodyPr>
          <a:lstStyle/>
          <a:p>
            <a:pPr algn="ctr"/>
            <a:r>
              <a:rPr lang="en-US" sz="1400" dirty="0">
                <a:latin typeface="Cygre" panose="02000503000000000000" pitchFamily="2" charset="-52"/>
              </a:rPr>
              <a:t>Lorem ipsum dolor sit amet, consectetur adipiscing elit. Morbi euismod euismod rutrum. Mauris nisi felis, vehicula vel nisl id, lacinia maximus libero. Proin elementum viverra eros non laoreet. Suspendisse potenti. Etiam id dolor est.</a:t>
            </a:r>
            <a:endParaRPr lang="ru-RU" sz="1400" dirty="0">
              <a:latin typeface="Cygre" panose="02000503000000000000" pitchFamily="2" charset="-52"/>
            </a:endParaRPr>
          </a:p>
        </p:txBody>
      </p:sp>
      <p:cxnSp>
        <p:nvCxnSpPr>
          <p:cNvPr id="29" name="Прямая соединительная линия 28"/>
          <p:cNvCxnSpPr/>
          <p:nvPr/>
        </p:nvCxnSpPr>
        <p:spPr>
          <a:xfrm>
            <a:off x="3249017" y="3823292"/>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sp>
        <p:nvSpPr>
          <p:cNvPr id="34" name="Заголовок 1">
            <a:extLst>
              <a:ext uri="{FF2B5EF4-FFF2-40B4-BE49-F238E27FC236}">
                <a16:creationId xmlns="" xmlns:a16="http://schemas.microsoft.com/office/drawing/2014/main" id="{37A687AD-D8A4-4B9F-A897-596EFDC09092}"/>
              </a:ext>
            </a:extLst>
          </p:cNvPr>
          <p:cNvSpPr txBox="1">
            <a:spLocks/>
          </p:cNvSpPr>
          <p:nvPr/>
        </p:nvSpPr>
        <p:spPr>
          <a:xfrm>
            <a:off x="6132013" y="3075155"/>
            <a:ext cx="2862943"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200"/>
              </a:lnSpc>
            </a:pPr>
            <a:r>
              <a:rPr lang="ru-RU" sz="2000" b="1" dirty="0" smtClean="0">
                <a:solidFill>
                  <a:srgbClr val="0501CE"/>
                </a:solidFill>
                <a:latin typeface="Aqum two Classic" panose="00000800000000000000" pitchFamily="2" charset="0"/>
              </a:rPr>
              <a:t>Заголовок </a:t>
            </a:r>
            <a:br>
              <a:rPr lang="ru-RU" sz="2000" b="1" dirty="0" smtClean="0">
                <a:solidFill>
                  <a:srgbClr val="0501CE"/>
                </a:solidFill>
                <a:latin typeface="Aqum two Classic" panose="00000800000000000000" pitchFamily="2" charset="0"/>
              </a:rPr>
            </a:br>
            <a:r>
              <a:rPr lang="ru-RU" sz="2000" b="1" dirty="0" smtClean="0">
                <a:solidFill>
                  <a:srgbClr val="0501CE"/>
                </a:solidFill>
                <a:latin typeface="Aqum two Classic" panose="00000800000000000000" pitchFamily="2" charset="0"/>
              </a:rPr>
              <a:t>в 1 или 2 строки</a:t>
            </a:r>
            <a:endParaRPr lang="ru-RU" sz="2000" b="1" dirty="0">
              <a:solidFill>
                <a:srgbClr val="0501CE"/>
              </a:solidFill>
              <a:latin typeface="Aqum two Classic" panose="00000800000000000000" pitchFamily="2" charset="0"/>
            </a:endParaRPr>
          </a:p>
        </p:txBody>
      </p:sp>
      <p:sp>
        <p:nvSpPr>
          <p:cNvPr id="35" name="Прямоугольник 34"/>
          <p:cNvSpPr/>
          <p:nvPr/>
        </p:nvSpPr>
        <p:spPr>
          <a:xfrm>
            <a:off x="6132011" y="3823292"/>
            <a:ext cx="2862943" cy="1815882"/>
          </a:xfrm>
          <a:prstGeom prst="rect">
            <a:avLst/>
          </a:prstGeom>
        </p:spPr>
        <p:txBody>
          <a:bodyPr wrap="square">
            <a:spAutoFit/>
          </a:bodyPr>
          <a:lstStyle/>
          <a:p>
            <a:pPr algn="ctr"/>
            <a:r>
              <a:rPr lang="en-US" sz="1400" dirty="0">
                <a:latin typeface="Cygre" panose="02000503000000000000" pitchFamily="2" charset="-52"/>
              </a:rPr>
              <a:t>Lorem ipsum dolor sit amet, consectetur adipiscing elit. Morbi euismod euismod rutrum. Mauris nisi felis, vehicula vel nisl id, lacinia maximus libero. Proin elementum viverra eros non laoreet. Suspendisse potenti. Etiam id dolor est.</a:t>
            </a:r>
            <a:endParaRPr lang="ru-RU" sz="1400" dirty="0">
              <a:latin typeface="Cygre" panose="02000503000000000000" pitchFamily="2" charset="-52"/>
            </a:endParaRPr>
          </a:p>
        </p:txBody>
      </p:sp>
      <p:cxnSp>
        <p:nvCxnSpPr>
          <p:cNvPr id="37" name="Прямая соединительная линия 36"/>
          <p:cNvCxnSpPr/>
          <p:nvPr/>
        </p:nvCxnSpPr>
        <p:spPr>
          <a:xfrm>
            <a:off x="6183991" y="3823292"/>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sp>
        <p:nvSpPr>
          <p:cNvPr id="43" name="Скругленный прямоугольник 42"/>
          <p:cNvSpPr/>
          <p:nvPr/>
        </p:nvSpPr>
        <p:spPr>
          <a:xfrm>
            <a:off x="297315" y="2593221"/>
            <a:ext cx="2790914" cy="3994866"/>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2" name="Прямая соединительная линия 51"/>
          <p:cNvCxnSpPr/>
          <p:nvPr/>
        </p:nvCxnSpPr>
        <p:spPr>
          <a:xfrm>
            <a:off x="313277" y="4495321"/>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sp>
        <p:nvSpPr>
          <p:cNvPr id="53" name="Скругленный прямоугольник 52"/>
          <p:cNvSpPr/>
          <p:nvPr/>
        </p:nvSpPr>
        <p:spPr>
          <a:xfrm>
            <a:off x="9114875" y="2551575"/>
            <a:ext cx="2790914" cy="3994866"/>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6" name="Прямая соединительная линия 55"/>
          <p:cNvCxnSpPr/>
          <p:nvPr/>
        </p:nvCxnSpPr>
        <p:spPr>
          <a:xfrm>
            <a:off x="9130837" y="4453675"/>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sp>
        <p:nvSpPr>
          <p:cNvPr id="57" name="Скругленный прямоугольник 56"/>
          <p:cNvSpPr/>
          <p:nvPr/>
        </p:nvSpPr>
        <p:spPr>
          <a:xfrm>
            <a:off x="3249017" y="2593221"/>
            <a:ext cx="2790914" cy="3994866"/>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60" name="Прямая соединительная линия 59"/>
          <p:cNvCxnSpPr/>
          <p:nvPr/>
        </p:nvCxnSpPr>
        <p:spPr>
          <a:xfrm>
            <a:off x="3264979" y="4495321"/>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sp>
        <p:nvSpPr>
          <p:cNvPr id="61" name="Скругленный прямоугольник 60"/>
          <p:cNvSpPr/>
          <p:nvPr/>
        </p:nvSpPr>
        <p:spPr>
          <a:xfrm>
            <a:off x="6183991" y="2593221"/>
            <a:ext cx="2790914" cy="3994866"/>
          </a:xfrm>
          <a:prstGeom prst="roundRect">
            <a:avLst>
              <a:gd name="adj" fmla="val 92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64" name="Прямая соединительная линия 63"/>
          <p:cNvCxnSpPr/>
          <p:nvPr/>
        </p:nvCxnSpPr>
        <p:spPr>
          <a:xfrm>
            <a:off x="6199953" y="4495321"/>
            <a:ext cx="2810965" cy="0"/>
          </a:xfrm>
          <a:prstGeom prst="line">
            <a:avLst/>
          </a:prstGeom>
          <a:ln w="19050">
            <a:solidFill>
              <a:srgbClr val="0501CE"/>
            </a:solidFill>
          </a:ln>
        </p:spPr>
        <p:style>
          <a:lnRef idx="1">
            <a:schemeClr val="accent1"/>
          </a:lnRef>
          <a:fillRef idx="0">
            <a:schemeClr val="accent1"/>
          </a:fillRef>
          <a:effectRef idx="0">
            <a:schemeClr val="accent1"/>
          </a:effectRef>
          <a:fontRef idx="minor">
            <a:schemeClr val="tx1"/>
          </a:fontRef>
        </p:style>
      </p:cxnSp>
      <p:pic>
        <p:nvPicPr>
          <p:cNvPr id="38" name="Image 2" descr="preencoded.png"/>
          <p:cNvPicPr>
            <a:picLocks noChangeAspect="1"/>
          </p:cNvPicPr>
          <p:nvPr/>
        </p:nvPicPr>
        <p:blipFill>
          <a:blip r:embed="rId3"/>
          <a:stretch>
            <a:fillRect/>
          </a:stretch>
        </p:blipFill>
        <p:spPr>
          <a:xfrm>
            <a:off x="745776" y="1101234"/>
            <a:ext cx="1914042" cy="2327766"/>
          </a:xfrm>
          <a:prstGeom prst="rect">
            <a:avLst/>
          </a:prstGeom>
        </p:spPr>
      </p:pic>
      <p:pic>
        <p:nvPicPr>
          <p:cNvPr id="39" name="Image 3" descr="preencoded.png"/>
          <p:cNvPicPr>
            <a:picLocks noChangeAspect="1"/>
          </p:cNvPicPr>
          <p:nvPr/>
        </p:nvPicPr>
        <p:blipFill>
          <a:blip r:embed="rId4"/>
          <a:stretch>
            <a:fillRect/>
          </a:stretch>
        </p:blipFill>
        <p:spPr>
          <a:xfrm>
            <a:off x="3697478" y="1093845"/>
            <a:ext cx="1914042" cy="2327766"/>
          </a:xfrm>
          <a:prstGeom prst="rect">
            <a:avLst/>
          </a:prstGeom>
        </p:spPr>
      </p:pic>
      <p:pic>
        <p:nvPicPr>
          <p:cNvPr id="40" name="Image 4" descr="preencoded.png"/>
          <p:cNvPicPr>
            <a:picLocks noChangeAspect="1"/>
          </p:cNvPicPr>
          <p:nvPr/>
        </p:nvPicPr>
        <p:blipFill>
          <a:blip r:embed="rId5"/>
          <a:stretch>
            <a:fillRect/>
          </a:stretch>
        </p:blipFill>
        <p:spPr>
          <a:xfrm>
            <a:off x="6606461" y="1101234"/>
            <a:ext cx="1914042" cy="2327766"/>
          </a:xfrm>
          <a:prstGeom prst="rect">
            <a:avLst/>
          </a:prstGeom>
        </p:spPr>
      </p:pic>
      <p:pic>
        <p:nvPicPr>
          <p:cNvPr id="42" name="Image 5" descr="preencoded.png"/>
          <p:cNvPicPr>
            <a:picLocks noChangeAspect="1"/>
          </p:cNvPicPr>
          <p:nvPr/>
        </p:nvPicPr>
        <p:blipFill>
          <a:blip r:embed="rId6"/>
          <a:stretch>
            <a:fillRect/>
          </a:stretch>
        </p:blipFill>
        <p:spPr>
          <a:xfrm>
            <a:off x="9537345" y="1101234"/>
            <a:ext cx="1914042" cy="2327766"/>
          </a:xfrm>
          <a:prstGeom prst="rect">
            <a:avLst/>
          </a:prstGeom>
        </p:spPr>
      </p:pic>
      <p:sp>
        <p:nvSpPr>
          <p:cNvPr id="65" name="Text 3"/>
          <p:cNvSpPr txBox="1"/>
          <p:nvPr/>
        </p:nvSpPr>
        <p:spPr>
          <a:xfrm>
            <a:off x="849168" y="3843606"/>
            <a:ext cx="1687200" cy="309600"/>
          </a:xfrm>
          <a:prstGeom prst="rect">
            <a:avLst/>
          </a:prstGeom>
          <a:noFill/>
          <a:ln/>
        </p:spPr>
        <p:txBody>
          <a:bodyPr wrap="square" lIns="0" tIns="0" rIns="0" bIns="0" rtlCol="0" anchor="ctr"/>
          <a:lstStyle/>
          <a:p>
            <a:pPr marL="0" indent="0" algn="ctr">
              <a:lnSpc>
                <a:spcPct val="115000"/>
              </a:lnSpc>
              <a:buNone/>
            </a:pPr>
            <a:r>
              <a:rPr lang="en-US" sz="1200" b="1" dirty="0">
                <a:solidFill>
                  <a:srgbClr val="0501CE"/>
                </a:solidFill>
                <a:latin typeface="Aqum two Classic" panose="00000800000000000000" pitchFamily="2" charset="0"/>
                <a:ea typeface="Arial" pitchFamily="34" charset="-122"/>
                <a:cs typeface="Arial" pitchFamily="34" charset="-120"/>
              </a:rPr>
              <a:t>Термины без объяснений
</a:t>
            </a:r>
            <a:endParaRPr lang="en-US" sz="1200" dirty="0">
              <a:solidFill>
                <a:srgbClr val="0501CE"/>
              </a:solidFill>
              <a:latin typeface="Aqum two Classic" panose="00000800000000000000" pitchFamily="2" charset="0"/>
            </a:endParaRPr>
          </a:p>
        </p:txBody>
      </p:sp>
      <p:sp>
        <p:nvSpPr>
          <p:cNvPr id="66" name="Text 5"/>
          <p:cNvSpPr txBox="1"/>
          <p:nvPr/>
        </p:nvSpPr>
        <p:spPr>
          <a:xfrm>
            <a:off x="3784908" y="3832150"/>
            <a:ext cx="1687200" cy="309600"/>
          </a:xfrm>
          <a:prstGeom prst="rect">
            <a:avLst/>
          </a:prstGeom>
          <a:noFill/>
          <a:ln/>
        </p:spPr>
        <p:txBody>
          <a:bodyPr wrap="square" lIns="0" tIns="0" rIns="0" bIns="0" rtlCol="0" anchor="ctr"/>
          <a:lstStyle/>
          <a:p>
            <a:pPr marL="0" indent="0" algn="ctr">
              <a:lnSpc>
                <a:spcPct val="115000"/>
              </a:lnSpc>
              <a:buNone/>
            </a:pPr>
            <a:r>
              <a:rPr lang="en-US" sz="1200" b="1" dirty="0">
                <a:solidFill>
                  <a:srgbClr val="0501CE"/>
                </a:solidFill>
                <a:latin typeface="Aqum two Classic" panose="00000800000000000000" pitchFamily="2" charset="0"/>
                <a:ea typeface="Arial" pitchFamily="34" charset="-122"/>
                <a:cs typeface="Arial" pitchFamily="34" charset="-120"/>
              </a:rPr>
              <a:t>Пропуск базовых шагов
</a:t>
            </a:r>
            <a:endParaRPr lang="en-US" sz="1200" dirty="0">
              <a:solidFill>
                <a:srgbClr val="0501CE"/>
              </a:solidFill>
              <a:latin typeface="Aqum two Classic" panose="00000800000000000000" pitchFamily="2" charset="0"/>
            </a:endParaRPr>
          </a:p>
        </p:txBody>
      </p:sp>
      <p:sp>
        <p:nvSpPr>
          <p:cNvPr id="67" name="Text 7"/>
          <p:cNvSpPr txBox="1"/>
          <p:nvPr/>
        </p:nvSpPr>
        <p:spPr>
          <a:xfrm>
            <a:off x="6719882" y="3832150"/>
            <a:ext cx="1687200" cy="309600"/>
          </a:xfrm>
          <a:prstGeom prst="rect">
            <a:avLst/>
          </a:prstGeom>
          <a:noFill/>
          <a:ln/>
        </p:spPr>
        <p:txBody>
          <a:bodyPr wrap="square" lIns="0" tIns="0" rIns="0" bIns="0" rtlCol="0" anchor="ctr"/>
          <a:lstStyle/>
          <a:p>
            <a:pPr marL="0" indent="0" algn="ctr">
              <a:lnSpc>
                <a:spcPct val="115000"/>
              </a:lnSpc>
              <a:buNone/>
            </a:pPr>
            <a:r>
              <a:rPr lang="en-US" sz="1200" b="1" dirty="0">
                <a:solidFill>
                  <a:srgbClr val="0501CE"/>
                </a:solidFill>
                <a:latin typeface="Aqum two Classic" panose="00000800000000000000" pitchFamily="2" charset="0"/>
                <a:ea typeface="Arial" pitchFamily="34" charset="-122"/>
                <a:cs typeface="Arial" pitchFamily="34" charset="-120"/>
              </a:rPr>
              <a:t>Сложное воспринимается как очевидное
</a:t>
            </a:r>
            <a:endParaRPr lang="en-US" sz="1200" dirty="0">
              <a:solidFill>
                <a:srgbClr val="0501CE"/>
              </a:solidFill>
              <a:latin typeface="Aqum two Classic" panose="00000800000000000000" pitchFamily="2" charset="0"/>
            </a:endParaRPr>
          </a:p>
        </p:txBody>
      </p:sp>
      <p:sp>
        <p:nvSpPr>
          <p:cNvPr id="68" name="Text 9"/>
          <p:cNvSpPr txBox="1"/>
          <p:nvPr/>
        </p:nvSpPr>
        <p:spPr>
          <a:xfrm>
            <a:off x="9265186" y="3832150"/>
            <a:ext cx="2544896" cy="309600"/>
          </a:xfrm>
          <a:prstGeom prst="rect">
            <a:avLst/>
          </a:prstGeom>
          <a:noFill/>
          <a:ln/>
        </p:spPr>
        <p:txBody>
          <a:bodyPr wrap="square" lIns="0" tIns="0" rIns="0" bIns="0" rtlCol="0" anchor="ctr"/>
          <a:lstStyle/>
          <a:p>
            <a:pPr marL="0" indent="0" algn="ctr">
              <a:lnSpc>
                <a:spcPct val="115000"/>
              </a:lnSpc>
              <a:buNone/>
            </a:pPr>
            <a:r>
              <a:rPr lang="en-US" sz="1200" b="1" dirty="0">
                <a:solidFill>
                  <a:srgbClr val="0501CE"/>
                </a:solidFill>
                <a:latin typeface="Aqum two Classic" panose="00000800000000000000" pitchFamily="2" charset="0"/>
                <a:ea typeface="Arial" pitchFamily="34" charset="-122"/>
                <a:cs typeface="Arial" pitchFamily="34" charset="-120"/>
              </a:rPr>
              <a:t>Разрыв понимания между экспертом и новичком
</a:t>
            </a:r>
            <a:endParaRPr lang="en-US" sz="1200" dirty="0">
              <a:solidFill>
                <a:srgbClr val="0501CE"/>
              </a:solidFill>
              <a:latin typeface="Aqum two Classic" panose="00000800000000000000" pitchFamily="2" charset="0"/>
            </a:endParaRPr>
          </a:p>
        </p:txBody>
      </p:sp>
      <p:sp>
        <p:nvSpPr>
          <p:cNvPr id="69" name="Text 2"/>
          <p:cNvSpPr txBox="1"/>
          <p:nvPr/>
        </p:nvSpPr>
        <p:spPr>
          <a:xfrm>
            <a:off x="440675" y="4689587"/>
            <a:ext cx="2121684" cy="483600"/>
          </a:xfrm>
          <a:prstGeom prst="rect">
            <a:avLst/>
          </a:prstGeom>
          <a:noFill/>
          <a:ln/>
        </p:spPr>
        <p:txBody>
          <a:bodyPr wrap="square" lIns="0" tIns="0" rIns="0" bIns="0" rtlCol="0" anchor="t"/>
          <a:lstStyle/>
          <a:p>
            <a:pPr marL="0" indent="0" algn="ctr">
              <a:lnSpc>
                <a:spcPct val="100000"/>
              </a:lnSpc>
              <a:buNone/>
            </a:pPr>
            <a:r>
              <a:rPr lang="en-US" sz="1400" dirty="0">
                <a:solidFill>
                  <a:srgbClr val="000000"/>
                </a:solidFill>
                <a:latin typeface="Cygre" panose="02000503000000000000" pitchFamily="2" charset="-52"/>
                <a:ea typeface="Arial" pitchFamily="34" charset="-122"/>
                <a:cs typeface="Arial" pitchFamily="34" charset="-120"/>
              </a:rPr>
              <a:t>Эксперты часто используют профессиональный язык, не учитывая, что новичкам непонятны специальные термины, что создаёт барьер для восприятия.
</a:t>
            </a:r>
            <a:endParaRPr lang="en-US" sz="1400" dirty="0">
              <a:latin typeface="Cygre" panose="02000503000000000000" pitchFamily="2" charset="-52"/>
            </a:endParaRPr>
          </a:p>
        </p:txBody>
      </p:sp>
      <p:sp>
        <p:nvSpPr>
          <p:cNvPr id="70" name="Text 4"/>
          <p:cNvSpPr txBox="1"/>
          <p:nvPr/>
        </p:nvSpPr>
        <p:spPr>
          <a:xfrm>
            <a:off x="3593657" y="4674972"/>
            <a:ext cx="2121684" cy="483600"/>
          </a:xfrm>
          <a:prstGeom prst="rect">
            <a:avLst/>
          </a:prstGeom>
          <a:noFill/>
          <a:ln/>
        </p:spPr>
        <p:txBody>
          <a:bodyPr wrap="square" lIns="0" tIns="0" rIns="0" bIns="0" rtlCol="0" anchor="t"/>
          <a:lstStyle/>
          <a:p>
            <a:pPr marL="0" indent="0" algn="ctr">
              <a:lnSpc>
                <a:spcPct val="100000"/>
              </a:lnSpc>
              <a:buNone/>
            </a:pPr>
            <a:r>
              <a:rPr lang="en-US" sz="1400" dirty="0">
                <a:solidFill>
                  <a:srgbClr val="000000"/>
                </a:solidFill>
                <a:latin typeface="Cygre" panose="02000503000000000000" pitchFamily="2" charset="-52"/>
                <a:ea typeface="Arial" pitchFamily="34" charset="-122"/>
                <a:cs typeface="Arial" pitchFamily="34" charset="-120"/>
              </a:rPr>
              <a:t>Предполагая, что базовые знания очевидны, специалисты опускают важные детали, из-за чего слушатели получают неполное понимание процесса.
</a:t>
            </a:r>
            <a:endParaRPr lang="en-US" sz="1400" dirty="0">
              <a:latin typeface="Cygre" panose="02000503000000000000" pitchFamily="2" charset="-52"/>
            </a:endParaRPr>
          </a:p>
        </p:txBody>
      </p:sp>
      <p:sp>
        <p:nvSpPr>
          <p:cNvPr id="71" name="Text 6"/>
          <p:cNvSpPr txBox="1"/>
          <p:nvPr/>
        </p:nvSpPr>
        <p:spPr>
          <a:xfrm>
            <a:off x="6528631" y="4674972"/>
            <a:ext cx="2121684" cy="483600"/>
          </a:xfrm>
          <a:prstGeom prst="rect">
            <a:avLst/>
          </a:prstGeom>
          <a:noFill/>
          <a:ln/>
        </p:spPr>
        <p:txBody>
          <a:bodyPr wrap="square" lIns="0" tIns="0" rIns="0" bIns="0" rtlCol="0" anchor="t"/>
          <a:lstStyle/>
          <a:p>
            <a:pPr marL="0" indent="0" algn="ctr">
              <a:lnSpc>
                <a:spcPct val="100000"/>
              </a:lnSpc>
              <a:buNone/>
            </a:pPr>
            <a:r>
              <a:rPr lang="en-US" sz="1400" dirty="0">
                <a:solidFill>
                  <a:srgbClr val="000000"/>
                </a:solidFill>
                <a:latin typeface="Cygre" panose="02000503000000000000" pitchFamily="2" charset="-52"/>
                <a:ea typeface="Arial" pitchFamily="34" charset="-122"/>
                <a:cs typeface="Arial" pitchFamily="34" charset="-120"/>
              </a:rPr>
              <a:t>Эксперт не замечает, что ему самому всё ясно, и не адаптирует материал, считая сложные моменты само собой разумеющимися.
</a:t>
            </a:r>
            <a:endParaRPr lang="en-US" sz="1400" dirty="0">
              <a:latin typeface="Cygre" panose="02000503000000000000" pitchFamily="2" charset="-52"/>
            </a:endParaRPr>
          </a:p>
        </p:txBody>
      </p:sp>
      <p:sp>
        <p:nvSpPr>
          <p:cNvPr id="72" name="Text 8"/>
          <p:cNvSpPr txBox="1"/>
          <p:nvPr/>
        </p:nvSpPr>
        <p:spPr>
          <a:xfrm>
            <a:off x="9459515" y="4674972"/>
            <a:ext cx="2121684" cy="483600"/>
          </a:xfrm>
          <a:prstGeom prst="rect">
            <a:avLst/>
          </a:prstGeom>
          <a:noFill/>
          <a:ln/>
        </p:spPr>
        <p:txBody>
          <a:bodyPr wrap="square" lIns="0" tIns="0" rIns="0" bIns="0" rtlCol="0" anchor="t"/>
          <a:lstStyle/>
          <a:p>
            <a:pPr marL="0" indent="0" algn="ctr">
              <a:lnSpc>
                <a:spcPct val="100000"/>
              </a:lnSpc>
              <a:buNone/>
            </a:pPr>
            <a:r>
              <a:rPr lang="en-US" sz="1400" dirty="0">
                <a:solidFill>
                  <a:srgbClr val="000000"/>
                </a:solidFill>
                <a:latin typeface="Cygre" panose="02000503000000000000" pitchFamily="2" charset="-52"/>
                <a:ea typeface="Arial" pitchFamily="34" charset="-122"/>
                <a:cs typeface="Arial" pitchFamily="34" charset="-120"/>
              </a:rPr>
              <a:t>Отсутствие ясности приводит к разрыву коммуникации: эксперт передаёт информацию, но новичок не может её правильно интерпретировать.
</a:t>
            </a:r>
            <a:endParaRPr lang="en-US" sz="1400" dirty="0">
              <a:latin typeface="Cygre" panose="02000503000000000000" pitchFamily="2" charset="-52"/>
            </a:endParaRPr>
          </a:p>
        </p:txBody>
      </p:sp>
    </p:spTree>
    <p:extLst>
      <p:ext uri="{BB962C8B-B14F-4D97-AF65-F5344CB8AC3E}">
        <p14:creationId xmlns:p14="http://schemas.microsoft.com/office/powerpoint/2010/main" val="18625531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Типичные</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ошибки</a:t>
            </a:r>
            <a:r>
              <a:rPr lang="en-US" sz="2000" b="1" dirty="0">
                <a:solidFill>
                  <a:srgbClr val="000000"/>
                </a:solidFill>
                <a:latin typeface="Aqum two Classic" panose="00000800000000000000" pitchFamily="2" charset="0"/>
                <a:ea typeface="Arial" pitchFamily="34" charset="-122"/>
                <a:cs typeface="Arial" pitchFamily="34" charset="-120"/>
              </a:rPr>
              <a:t> в </a:t>
            </a:r>
            <a:r>
              <a:rPr lang="en-US" sz="2000" b="1" dirty="0" err="1">
                <a:solidFill>
                  <a:srgbClr val="000000"/>
                </a:solidFill>
                <a:latin typeface="Aqum two Classic" panose="00000800000000000000" pitchFamily="2" charset="0"/>
                <a:ea typeface="Arial" pitchFamily="34" charset="-122"/>
                <a:cs typeface="Arial" pitchFamily="34" charset="-120"/>
              </a:rPr>
              <a:t>инструктажах</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pic>
        <p:nvPicPr>
          <p:cNvPr id="20" name="Image 1" descr="preencoded.png"/>
          <p:cNvPicPr>
            <a:picLocks noChangeAspect="1"/>
          </p:cNvPicPr>
          <p:nvPr/>
        </p:nvPicPr>
        <p:blipFill>
          <a:blip r:embed="rId3"/>
          <a:stretch>
            <a:fillRect/>
          </a:stretch>
        </p:blipFill>
        <p:spPr>
          <a:xfrm>
            <a:off x="405781" y="1888652"/>
            <a:ext cx="5690219" cy="2903685"/>
          </a:xfrm>
          <a:prstGeom prst="rect">
            <a:avLst/>
          </a:prstGeom>
        </p:spPr>
      </p:pic>
      <p:sp>
        <p:nvSpPr>
          <p:cNvPr id="21" name="Text 1"/>
          <p:cNvSpPr txBox="1"/>
          <p:nvPr/>
        </p:nvSpPr>
        <p:spPr>
          <a:xfrm>
            <a:off x="7171379" y="1894239"/>
            <a:ext cx="4142943" cy="3141900"/>
          </a:xfrm>
          <a:prstGeom prst="rect">
            <a:avLst/>
          </a:prstGeom>
          <a:noFill/>
          <a:ln/>
        </p:spPr>
        <p:txBody>
          <a:bodyPr wrap="square" lIns="0" tIns="0" rIns="0" bIns="0" rtlCol="0" anchor="ctr"/>
          <a:lstStyle/>
          <a:p>
            <a:pPr marL="0" indent="0" algn="l">
              <a:lnSpc>
                <a:spcPct val="100000"/>
              </a:lnSpc>
              <a:buNone/>
            </a:pPr>
            <a:r>
              <a:rPr lang="en-US" dirty="0">
                <a:solidFill>
                  <a:srgbClr val="0501CE"/>
                </a:solidFill>
                <a:latin typeface="Aqum two Classic" panose="00000800000000000000" pitchFamily="2" charset="0"/>
                <a:ea typeface="Arial" pitchFamily="34" charset="-122"/>
                <a:cs typeface="Arial" pitchFamily="34" charset="-120"/>
              </a:rPr>
              <a:t>Таблица демонстрирует основные ошибки при проведении инструктажей, примеры их проявления и последствия для безопасности и эффективности работы.
Чёткие и адаптированные инструкции повышают понимание и снижают число ошибок на производстве.
</a:t>
            </a:r>
            <a:endParaRPr lang="en-US" dirty="0">
              <a:solidFill>
                <a:srgbClr val="0501CE"/>
              </a:solidFill>
              <a:latin typeface="Aqum two Classic" panose="00000800000000000000" pitchFamily="2" charset="0"/>
            </a:endParaRPr>
          </a:p>
        </p:txBody>
      </p:sp>
      <p:sp>
        <p:nvSpPr>
          <p:cNvPr id="22" name="Text 2"/>
          <p:cNvSpPr txBox="1"/>
          <p:nvPr/>
        </p:nvSpPr>
        <p:spPr>
          <a:xfrm>
            <a:off x="405781" y="5036139"/>
            <a:ext cx="4557900" cy="338700"/>
          </a:xfrm>
          <a:prstGeom prst="rect">
            <a:avLst/>
          </a:prstGeom>
          <a:noFill/>
          <a:ln/>
        </p:spPr>
        <p:txBody>
          <a:bodyPr wrap="square" lIns="0" tIns="0" rIns="0" bIns="0" rtlCol="0" anchor="t"/>
          <a:lstStyle/>
          <a:p>
            <a:pPr marL="0" indent="0" algn="l">
              <a:lnSpc>
                <a:spcPct val="100000"/>
              </a:lnSpc>
              <a:buNone/>
            </a:pPr>
            <a:r>
              <a:rPr lang="en-US" sz="800" i="1" dirty="0">
                <a:solidFill>
                  <a:srgbClr val="2A3E5C"/>
                </a:solidFill>
                <a:latin typeface="Cygre" panose="02000503000000000000" pitchFamily="2" charset="-52"/>
                <a:ea typeface="Arial" pitchFamily="34" charset="-122"/>
                <a:cs typeface="Arial" pitchFamily="34" charset="-120"/>
              </a:rPr>
              <a:t>Практический опыт специалистов по охране труда
</a:t>
            </a:r>
            <a:endParaRPr lang="en-US" sz="800" dirty="0">
              <a:latin typeface="Cygre" panose="02000503000000000000" pitchFamily="2" charset="-52"/>
            </a:endParaRPr>
          </a:p>
        </p:txBody>
      </p:sp>
    </p:spTree>
    <p:extLst>
      <p:ext uri="{BB962C8B-B14F-4D97-AF65-F5344CB8AC3E}">
        <p14:creationId xmlns:p14="http://schemas.microsoft.com/office/powerpoint/2010/main" val="414191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Критерии</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понятного</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объяснения</a:t>
            </a:r>
            <a:endParaRPr lang="ru-RU" sz="2000" b="1" dirty="0">
              <a:solidFill>
                <a:schemeClr val="tx1">
                  <a:lumMod val="95000"/>
                  <a:lumOff val="5000"/>
                </a:schemeClr>
              </a:solidFill>
              <a:latin typeface="Aqum two Classic" panose="00000800000000000000" pitchFamily="2" charset="0"/>
            </a:endParaRPr>
          </a:p>
        </p:txBody>
      </p:sp>
      <p:sp>
        <p:nvSpPr>
          <p:cNvPr id="2" name="Прямоугольник 1"/>
          <p:cNvSpPr/>
          <p:nvPr/>
        </p:nvSpPr>
        <p:spPr>
          <a:xfrm>
            <a:off x="1094818" y="1904949"/>
            <a:ext cx="3760517" cy="4154984"/>
          </a:xfrm>
          <a:prstGeom prst="rect">
            <a:avLst/>
          </a:prstGeom>
        </p:spPr>
        <p:txBody>
          <a:bodyPr wrap="square">
            <a:spAutoFit/>
          </a:bodyPr>
          <a:lstStyle/>
          <a:p>
            <a:r>
              <a:rPr lang="en-US" sz="2400" dirty="0" err="1">
                <a:solidFill>
                  <a:srgbClr val="000000"/>
                </a:solidFill>
                <a:latin typeface="Cygre" panose="02000503000000000000" pitchFamily="2" charset="-52"/>
                <a:ea typeface="Arial" pitchFamily="34" charset="-122"/>
                <a:cs typeface="Arial" pitchFamily="34" charset="-120"/>
              </a:rPr>
              <a:t>Основные</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признаки</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понятного</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сообщения</a:t>
            </a:r>
            <a:r>
              <a:rPr lang="en-US" sz="2400" dirty="0">
                <a:solidFill>
                  <a:srgbClr val="000000"/>
                </a:solidFill>
                <a:latin typeface="Cygre" panose="02000503000000000000" pitchFamily="2" charset="-52"/>
                <a:ea typeface="Arial" pitchFamily="34" charset="-122"/>
                <a:cs typeface="Arial" pitchFamily="34" charset="-120"/>
              </a:rPr>
              <a:t> и </a:t>
            </a:r>
            <a:r>
              <a:rPr lang="en-US" sz="2400" dirty="0" err="1">
                <a:solidFill>
                  <a:srgbClr val="000000"/>
                </a:solidFill>
                <a:latin typeface="Cygre" panose="02000503000000000000" pitchFamily="2" charset="-52"/>
                <a:ea typeface="Arial" pitchFamily="34" charset="-122"/>
                <a:cs typeface="Arial" pitchFamily="34" charset="-120"/>
              </a:rPr>
              <a:t>способы</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их</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проверки</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на</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практике</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Чёткое</a:t>
            </a:r>
            <a:r>
              <a:rPr lang="en-US" sz="2400" dirty="0">
                <a:solidFill>
                  <a:srgbClr val="000000"/>
                </a:solidFill>
                <a:latin typeface="Cygre" panose="02000503000000000000" pitchFamily="2" charset="-52"/>
                <a:ea typeface="Arial" pitchFamily="34" charset="-122"/>
                <a:cs typeface="Arial" pitchFamily="34" charset="-120"/>
              </a:rPr>
              <a:t> и </a:t>
            </a:r>
            <a:r>
              <a:rPr lang="en-US" sz="2400" dirty="0" err="1">
                <a:solidFill>
                  <a:srgbClr val="000000"/>
                </a:solidFill>
                <a:latin typeface="Cygre" panose="02000503000000000000" pitchFamily="2" charset="-52"/>
                <a:ea typeface="Arial" pitchFamily="34" charset="-122"/>
                <a:cs typeface="Arial" pitchFamily="34" charset="-120"/>
              </a:rPr>
              <a:t>структурированное</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изложение</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повышает</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понимание</a:t>
            </a:r>
            <a:r>
              <a:rPr lang="en-US" sz="2400" dirty="0">
                <a:solidFill>
                  <a:srgbClr val="000000"/>
                </a:solidFill>
                <a:latin typeface="Cygre" panose="02000503000000000000" pitchFamily="2" charset="-52"/>
                <a:ea typeface="Arial" pitchFamily="34" charset="-122"/>
                <a:cs typeface="Arial" pitchFamily="34" charset="-120"/>
              </a:rPr>
              <a:t> и </a:t>
            </a:r>
            <a:r>
              <a:rPr lang="en-US" sz="2400" dirty="0" err="1">
                <a:solidFill>
                  <a:srgbClr val="000000"/>
                </a:solidFill>
                <a:latin typeface="Cygre" panose="02000503000000000000" pitchFamily="2" charset="-52"/>
                <a:ea typeface="Arial" pitchFamily="34" charset="-122"/>
                <a:cs typeface="Arial" pitchFamily="34" charset="-120"/>
              </a:rPr>
              <a:t>снижает</a:t>
            </a:r>
            <a:r>
              <a:rPr lang="en-US" sz="2400" dirty="0">
                <a:solidFill>
                  <a:srgbClr val="000000"/>
                </a:solidFill>
                <a:latin typeface="Cygre" panose="02000503000000000000" pitchFamily="2" charset="-52"/>
                <a:ea typeface="Arial" pitchFamily="34" charset="-122"/>
                <a:cs typeface="Arial" pitchFamily="34" charset="-120"/>
              </a:rPr>
              <a:t> </a:t>
            </a:r>
            <a:r>
              <a:rPr lang="en-US" sz="2400" dirty="0" err="1">
                <a:solidFill>
                  <a:srgbClr val="000000"/>
                </a:solidFill>
                <a:latin typeface="Cygre" panose="02000503000000000000" pitchFamily="2" charset="-52"/>
                <a:ea typeface="Arial" pitchFamily="34" charset="-122"/>
                <a:cs typeface="Arial" pitchFamily="34" charset="-120"/>
              </a:rPr>
              <a:t>ошибки</a:t>
            </a:r>
            <a:r>
              <a:rPr lang="en-US" sz="2400" dirty="0">
                <a:solidFill>
                  <a:srgbClr val="000000"/>
                </a:solidFill>
                <a:latin typeface="Cygre" panose="02000503000000000000" pitchFamily="2" charset="-52"/>
                <a:ea typeface="Arial" pitchFamily="34" charset="-122"/>
                <a:cs typeface="Arial" pitchFamily="34" charset="-120"/>
              </a:rPr>
              <a:t>.
</a:t>
            </a:r>
            <a:endParaRPr lang="en-US" sz="2400" dirty="0">
              <a:latin typeface="Cygre" panose="02000503000000000000" pitchFamily="2" charset="-52"/>
            </a:endParaRPr>
          </a:p>
        </p:txBody>
      </p:sp>
      <p:pic>
        <p:nvPicPr>
          <p:cNvPr id="37" name="Рисунок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pic>
        <p:nvPicPr>
          <p:cNvPr id="38" name="Image 0" descr="preencoded.png"/>
          <p:cNvPicPr>
            <a:picLocks noChangeAspect="1"/>
          </p:cNvPicPr>
          <p:nvPr/>
        </p:nvPicPr>
        <p:blipFill>
          <a:blip r:embed="rId3"/>
          <a:stretch>
            <a:fillRect/>
          </a:stretch>
        </p:blipFill>
        <p:spPr>
          <a:xfrm>
            <a:off x="6236676" y="1540288"/>
            <a:ext cx="5406107" cy="4221533"/>
          </a:xfrm>
          <a:prstGeom prst="rect">
            <a:avLst/>
          </a:prstGeom>
        </p:spPr>
      </p:pic>
      <p:sp>
        <p:nvSpPr>
          <p:cNvPr id="4" name="Заголовок 3"/>
          <p:cNvSpPr>
            <a:spLocks noGrp="1"/>
          </p:cNvSpPr>
          <p:nvPr>
            <p:ph type="title"/>
          </p:nvPr>
        </p:nvSpPr>
        <p:spPr/>
        <p:txBody>
          <a:bodyPr/>
          <a:lstStyle/>
          <a:p>
            <a:endParaRPr lang="ru-RU"/>
          </a:p>
        </p:txBody>
      </p:sp>
    </p:spTree>
    <p:extLst>
      <p:ext uri="{BB962C8B-B14F-4D97-AF65-F5344CB8AC3E}">
        <p14:creationId xmlns:p14="http://schemas.microsoft.com/office/powerpoint/2010/main" val="3198089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a:extLst>
              <a:ext uri="{FF2B5EF4-FFF2-40B4-BE49-F238E27FC236}">
                <a16:creationId xmlns="" xmlns:a16="http://schemas.microsoft.com/office/drawing/2014/main" id="{37A687AD-D8A4-4B9F-A897-596EFDC09092}"/>
              </a:ext>
            </a:extLst>
          </p:cNvPr>
          <p:cNvSpPr txBox="1">
            <a:spLocks/>
          </p:cNvSpPr>
          <p:nvPr/>
        </p:nvSpPr>
        <p:spPr>
          <a:xfrm>
            <a:off x="281353" y="217508"/>
            <a:ext cx="11910647" cy="635527"/>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200"/>
              </a:lnSpc>
            </a:pPr>
            <a:r>
              <a:rPr lang="en-US" sz="2000" b="1" dirty="0" err="1">
                <a:solidFill>
                  <a:srgbClr val="000000"/>
                </a:solidFill>
                <a:latin typeface="Aqum two Classic" panose="00000800000000000000" pitchFamily="2" charset="0"/>
                <a:ea typeface="Arial" pitchFamily="34" charset="-122"/>
                <a:cs typeface="Arial" pitchFamily="34" charset="-120"/>
              </a:rPr>
              <a:t>Структура</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понятного</a:t>
            </a:r>
            <a:r>
              <a:rPr lang="en-US" sz="2000" b="1" dirty="0">
                <a:solidFill>
                  <a:srgbClr val="000000"/>
                </a:solidFill>
                <a:latin typeface="Aqum two Classic" panose="00000800000000000000" pitchFamily="2" charset="0"/>
                <a:ea typeface="Arial" pitchFamily="34" charset="-122"/>
                <a:cs typeface="Arial" pitchFamily="34" charset="-120"/>
              </a:rPr>
              <a:t> </a:t>
            </a:r>
            <a:r>
              <a:rPr lang="en-US" sz="2000" b="1" dirty="0" err="1">
                <a:solidFill>
                  <a:srgbClr val="000000"/>
                </a:solidFill>
                <a:latin typeface="Aqum two Classic" panose="00000800000000000000" pitchFamily="2" charset="0"/>
                <a:ea typeface="Arial" pitchFamily="34" charset="-122"/>
                <a:cs typeface="Arial" pitchFamily="34" charset="-120"/>
              </a:rPr>
              <a:t>сообщения</a:t>
            </a:r>
            <a:endParaRPr lang="ru-RU" sz="2000" b="1" dirty="0">
              <a:solidFill>
                <a:schemeClr val="tx1">
                  <a:lumMod val="95000"/>
                  <a:lumOff val="5000"/>
                </a:schemeClr>
              </a:solidFill>
              <a:latin typeface="Aqum two Classic" panose="00000800000000000000" pitchFamily="2"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6819" y="217508"/>
            <a:ext cx="653008" cy="653008"/>
          </a:xfrm>
          <a:prstGeom prst="rect">
            <a:avLst/>
          </a:prstGeom>
        </p:spPr>
      </p:pic>
      <p:sp>
        <p:nvSpPr>
          <p:cNvPr id="2" name="Прямоугольник 1"/>
          <p:cNvSpPr/>
          <p:nvPr/>
        </p:nvSpPr>
        <p:spPr>
          <a:xfrm>
            <a:off x="4993598" y="1936632"/>
            <a:ext cx="6096000" cy="3293209"/>
          </a:xfrm>
          <a:prstGeom prst="rect">
            <a:avLst/>
          </a:prstGeom>
        </p:spPr>
        <p:txBody>
          <a:bodyPr>
            <a:spAutoFit/>
          </a:bodyPr>
          <a:lstStyle/>
          <a:p>
            <a:r>
              <a:rPr lang="en-US" sz="2400" b="1" dirty="0" err="1">
                <a:solidFill>
                  <a:srgbClr val="0501CE"/>
                </a:solidFill>
                <a:latin typeface="Aqum two Classic" panose="00000800000000000000" pitchFamily="2" charset="0"/>
                <a:ea typeface="Arial" pitchFamily="34" charset="-122"/>
                <a:cs typeface="Arial" pitchFamily="34" charset="-120"/>
              </a:rPr>
              <a:t>Цель</a:t>
            </a:r>
            <a:r>
              <a:rPr lang="en-US" sz="2400" b="1" dirty="0">
                <a:solidFill>
                  <a:srgbClr val="0501CE"/>
                </a:solidFill>
                <a:latin typeface="Aqum two Classic" panose="00000800000000000000" pitchFamily="2" charset="0"/>
                <a:ea typeface="Arial" pitchFamily="34" charset="-122"/>
                <a:cs typeface="Arial" pitchFamily="34" charset="-120"/>
              </a:rPr>
              <a:t> </a:t>
            </a:r>
            <a:r>
              <a:rPr lang="en-US" sz="2400" b="1" dirty="0" err="1">
                <a:solidFill>
                  <a:srgbClr val="0501CE"/>
                </a:solidFill>
                <a:latin typeface="Aqum two Classic" panose="00000800000000000000" pitchFamily="2" charset="0"/>
                <a:ea typeface="Arial" pitchFamily="34" charset="-122"/>
                <a:cs typeface="Arial" pitchFamily="34" charset="-120"/>
              </a:rPr>
              <a:t>сообщения</a:t>
            </a:r>
            <a:r>
              <a:rPr lang="en-US" sz="2400" b="1" dirty="0">
                <a:solidFill>
                  <a:srgbClr val="000000"/>
                </a:solidFill>
                <a:latin typeface="Cygre" panose="02000503000000000000" pitchFamily="2" charset="-52"/>
                <a:ea typeface="Arial" pitchFamily="34" charset="-122"/>
                <a:cs typeface="Arial" pitchFamily="34" charset="-120"/>
              </a:rPr>
              <a:t>
</a:t>
            </a:r>
            <a:r>
              <a:rPr lang="en-US" sz="800"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Важно</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четко</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определить</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какую</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задачу</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решает</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коммуникация</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Цель</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помогает</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сконцентрироваться</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на</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главном</a:t>
            </a:r>
            <a:r>
              <a:rPr lang="en-US" dirty="0">
                <a:solidFill>
                  <a:srgbClr val="000000"/>
                </a:solidFill>
                <a:latin typeface="Cygre" panose="02000503000000000000" pitchFamily="2" charset="-52"/>
                <a:ea typeface="Arial" pitchFamily="34" charset="-122"/>
                <a:cs typeface="Arial" pitchFamily="34" charset="-120"/>
              </a:rPr>
              <a:t> и </a:t>
            </a:r>
            <a:r>
              <a:rPr lang="en-US" dirty="0" err="1">
                <a:solidFill>
                  <a:srgbClr val="000000"/>
                </a:solidFill>
                <a:latin typeface="Cygre" panose="02000503000000000000" pitchFamily="2" charset="-52"/>
                <a:ea typeface="Arial" pitchFamily="34" charset="-122"/>
                <a:cs typeface="Arial" pitchFamily="34" charset="-120"/>
              </a:rPr>
              <a:t>избегать</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лишней</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информации</a:t>
            </a:r>
            <a:r>
              <a:rPr lang="en-US" dirty="0">
                <a:solidFill>
                  <a:srgbClr val="000000"/>
                </a:solidFill>
                <a:latin typeface="Cygre" panose="02000503000000000000" pitchFamily="2" charset="-52"/>
                <a:ea typeface="Arial" pitchFamily="34" charset="-122"/>
                <a:cs typeface="Arial" pitchFamily="34" charset="-120"/>
              </a:rPr>
              <a:t>.
</a:t>
            </a:r>
            <a:r>
              <a:rPr lang="en-US" sz="2400" b="1" dirty="0" err="1">
                <a:solidFill>
                  <a:srgbClr val="0501CE"/>
                </a:solidFill>
                <a:latin typeface="Aqum two Classic" panose="00000800000000000000" pitchFamily="2" charset="0"/>
                <a:ea typeface="Arial" pitchFamily="34" charset="-122"/>
                <a:cs typeface="Arial" pitchFamily="34" charset="-120"/>
              </a:rPr>
              <a:t>Логика</a:t>
            </a:r>
            <a:r>
              <a:rPr lang="en-US" sz="2400" b="1" dirty="0">
                <a:solidFill>
                  <a:srgbClr val="0501CE"/>
                </a:solidFill>
                <a:latin typeface="Aqum two Classic" panose="00000800000000000000" pitchFamily="2" charset="0"/>
                <a:ea typeface="Arial" pitchFamily="34" charset="-122"/>
                <a:cs typeface="Arial" pitchFamily="34" charset="-120"/>
              </a:rPr>
              <a:t> и </a:t>
            </a:r>
            <a:r>
              <a:rPr lang="en-US" sz="2400" b="1" dirty="0" err="1">
                <a:solidFill>
                  <a:srgbClr val="0501CE"/>
                </a:solidFill>
                <a:latin typeface="Aqum two Classic" panose="00000800000000000000" pitchFamily="2" charset="0"/>
                <a:ea typeface="Arial" pitchFamily="34" charset="-122"/>
                <a:cs typeface="Arial" pitchFamily="34" charset="-120"/>
              </a:rPr>
              <a:t>конкретика</a:t>
            </a:r>
            <a:r>
              <a:rPr lang="en-US" sz="2400" b="1" dirty="0">
                <a:solidFill>
                  <a:srgbClr val="000000"/>
                </a:solidFill>
                <a:latin typeface="Cygre" panose="02000503000000000000" pitchFamily="2" charset="-52"/>
                <a:ea typeface="Arial" pitchFamily="34" charset="-122"/>
                <a:cs typeface="Arial" pitchFamily="34" charset="-120"/>
              </a:rPr>
              <a:t>
</a:t>
            </a:r>
            <a:r>
              <a:rPr lang="en-US" sz="800"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Сообщение</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должно</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строиться</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по</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логичной</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последовательности</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плавно</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ведя</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слушателя</a:t>
            </a:r>
            <a:r>
              <a:rPr lang="en-US" dirty="0">
                <a:solidFill>
                  <a:srgbClr val="000000"/>
                </a:solidFill>
                <a:latin typeface="Cygre" panose="02000503000000000000" pitchFamily="2" charset="-52"/>
                <a:ea typeface="Arial" pitchFamily="34" charset="-122"/>
                <a:cs typeface="Arial" pitchFamily="34" charset="-120"/>
              </a:rPr>
              <a:t> к </a:t>
            </a:r>
            <a:r>
              <a:rPr lang="en-US" dirty="0" err="1">
                <a:solidFill>
                  <a:srgbClr val="000000"/>
                </a:solidFill>
                <a:latin typeface="Cygre" panose="02000503000000000000" pitchFamily="2" charset="-52"/>
                <a:ea typeface="Arial" pitchFamily="34" charset="-122"/>
                <a:cs typeface="Arial" pitchFamily="34" charset="-120"/>
              </a:rPr>
              <a:t>пониманию</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конкретных</a:t>
            </a:r>
            <a:r>
              <a:rPr lang="en-US" dirty="0">
                <a:solidFill>
                  <a:srgbClr val="000000"/>
                </a:solidFill>
                <a:latin typeface="Cygre" panose="02000503000000000000" pitchFamily="2" charset="-52"/>
                <a:ea typeface="Arial" pitchFamily="34" charset="-122"/>
                <a:cs typeface="Arial" pitchFamily="34" charset="-120"/>
              </a:rPr>
              <a:t> </a:t>
            </a:r>
            <a:r>
              <a:rPr lang="en-US" dirty="0" err="1">
                <a:solidFill>
                  <a:srgbClr val="000000"/>
                </a:solidFill>
                <a:latin typeface="Cygre" panose="02000503000000000000" pitchFamily="2" charset="-52"/>
                <a:ea typeface="Arial" pitchFamily="34" charset="-122"/>
                <a:cs typeface="Arial" pitchFamily="34" charset="-120"/>
              </a:rPr>
              <a:t>действий</a:t>
            </a:r>
            <a:r>
              <a:rPr lang="en-US" dirty="0">
                <a:solidFill>
                  <a:srgbClr val="000000"/>
                </a:solidFill>
                <a:latin typeface="Cygre" panose="02000503000000000000" pitchFamily="2" charset="-52"/>
                <a:ea typeface="Arial" pitchFamily="34" charset="-122"/>
                <a:cs typeface="Arial" pitchFamily="34" charset="-120"/>
              </a:rPr>
              <a:t> и </a:t>
            </a:r>
            <a:r>
              <a:rPr lang="en-US" dirty="0" err="1">
                <a:solidFill>
                  <a:srgbClr val="000000"/>
                </a:solidFill>
                <a:latin typeface="Cygre" panose="02000503000000000000" pitchFamily="2" charset="-52"/>
                <a:ea typeface="Arial" pitchFamily="34" charset="-122"/>
                <a:cs typeface="Arial" pitchFamily="34" charset="-120"/>
              </a:rPr>
              <a:t>требований</a:t>
            </a:r>
            <a:r>
              <a:rPr lang="en-US" dirty="0">
                <a:solidFill>
                  <a:srgbClr val="000000"/>
                </a:solidFill>
                <a:latin typeface="Cygre" panose="02000503000000000000" pitchFamily="2" charset="-52"/>
                <a:ea typeface="Arial" pitchFamily="34" charset="-122"/>
                <a:cs typeface="Arial" pitchFamily="34" charset="-120"/>
              </a:rPr>
              <a:t>.</a:t>
            </a:r>
            <a:endParaRPr lang="ru-RU" dirty="0">
              <a:latin typeface="Cygre" panose="02000503000000000000" pitchFamily="2" charset="-52"/>
            </a:endParaRPr>
          </a:p>
        </p:txBody>
      </p:sp>
      <p:pic>
        <p:nvPicPr>
          <p:cNvPr id="5" name="Image 0" descr="preencoded.png"/>
          <p:cNvPicPr>
            <a:picLocks noChangeAspect="1"/>
          </p:cNvPicPr>
          <p:nvPr/>
        </p:nvPicPr>
        <p:blipFill>
          <a:blip r:embed="rId3"/>
          <a:stretch>
            <a:fillRect/>
          </a:stretch>
        </p:blipFill>
        <p:spPr>
          <a:xfrm>
            <a:off x="292933" y="1554415"/>
            <a:ext cx="3915584" cy="4561500"/>
          </a:xfrm>
          <a:prstGeom prst="rect">
            <a:avLst/>
          </a:prstGeom>
        </p:spPr>
      </p:pic>
    </p:spTree>
    <p:extLst>
      <p:ext uri="{BB962C8B-B14F-4D97-AF65-F5344CB8AC3E}">
        <p14:creationId xmlns:p14="http://schemas.microsoft.com/office/powerpoint/2010/main" val="371995149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3108</TotalTime>
  <Words>1084</Words>
  <Application>Microsoft Office PowerPoint</Application>
  <PresentationFormat>Произвольный</PresentationFormat>
  <Paragraphs>104</Paragraphs>
  <Slides>22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22</vt:i4>
      </vt:variant>
    </vt:vector>
  </HeadingPairs>
  <TitlesOfParts>
    <vt:vector size="29" baseType="lpstr">
      <vt:lpstr>Arial</vt:lpstr>
      <vt:lpstr>Aqum two Classic</vt:lpstr>
      <vt:lpstr>Aqum</vt:lpstr>
      <vt:lpstr>Calibri</vt:lpstr>
      <vt:lpstr>Cygre</vt:lpstr>
      <vt:lpstr>Calibri Light</vt:lpstr>
      <vt:lpstr>Тема Office</vt:lpstr>
      <vt:lpstr>Коротко: Эффективная коммуникация – как просто говорить о сложном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01</vt:lpstr>
      <vt:lpstr>Презентация PowerPoint</vt:lpstr>
      <vt:lpstr>Презентация PowerPoint</vt:lpstr>
      <vt:lpstr>Презентация PowerPoint</vt:lpstr>
      <vt:lpstr>Презентация PowerPoint</vt:lpstr>
      <vt:lpstr>01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Арт-дирекция. Текущее состояние</dc:title>
  <dc:creator>Яруллин Айнур Рафкатович</dc:creator>
  <cp:lastModifiedBy>Бирюкова Екатерина Александровна</cp:lastModifiedBy>
  <cp:revision>127</cp:revision>
  <cp:lastPrinted>2025-02-12T16:15:50Z</cp:lastPrinted>
  <dcterms:created xsi:type="dcterms:W3CDTF">2025-02-11T13:43:13Z</dcterms:created>
  <dcterms:modified xsi:type="dcterms:W3CDTF">2026-02-24T11:22:35Z</dcterms:modified>
</cp:coreProperties>
</file>